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4"/>
  </p:sldMasterIdLst>
  <p:handoutMasterIdLst>
    <p:handoutMasterId r:id="rId39"/>
  </p:handoutMasterIdLst>
  <p:sldIdLst>
    <p:sldId id="267" r:id="rId5"/>
    <p:sldId id="303" r:id="rId6"/>
    <p:sldId id="302" r:id="rId7"/>
    <p:sldId id="270" r:id="rId8"/>
    <p:sldId id="304" r:id="rId9"/>
    <p:sldId id="319" r:id="rId10"/>
    <p:sldId id="305" r:id="rId11"/>
    <p:sldId id="320" r:id="rId12"/>
    <p:sldId id="306" r:id="rId13"/>
    <p:sldId id="321" r:id="rId14"/>
    <p:sldId id="308" r:id="rId15"/>
    <p:sldId id="309" r:id="rId16"/>
    <p:sldId id="310" r:id="rId17"/>
    <p:sldId id="279" r:id="rId18"/>
    <p:sldId id="280" r:id="rId19"/>
    <p:sldId id="281" r:id="rId20"/>
    <p:sldId id="314" r:id="rId21"/>
    <p:sldId id="282" r:id="rId22"/>
    <p:sldId id="283" r:id="rId23"/>
    <p:sldId id="299" r:id="rId24"/>
    <p:sldId id="297" r:id="rId25"/>
    <p:sldId id="315" r:id="rId26"/>
    <p:sldId id="286" r:id="rId27"/>
    <p:sldId id="300" r:id="rId28"/>
    <p:sldId id="288" r:id="rId29"/>
    <p:sldId id="301" r:id="rId30"/>
    <p:sldId id="291" r:id="rId31"/>
    <p:sldId id="318" r:id="rId32"/>
    <p:sldId id="293" r:id="rId33"/>
    <p:sldId id="317" r:id="rId34"/>
    <p:sldId id="316" r:id="rId35"/>
    <p:sldId id="312" r:id="rId36"/>
    <p:sldId id="313" r:id="rId37"/>
    <p:sldId id="294" r:id="rId38"/>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BC9C0F-3BEC-0E00-7E02-963863E61123}" v="52" dt="2021-06-21T12:29:29.289"/>
    <p1510:client id="{4182C5AE-C4F0-AB44-4956-5D93D2DA5D5C}" v="3" dt="2020-06-21T10:08:26.927"/>
    <p1510:client id="{6130C5F2-FA8B-892F-44D0-D091BD5AA4E7}" v="257" dt="2020-06-30T12:04:53.487"/>
    <p1510:client id="{923BA9B2-929C-94FD-0C3F-F7CF3A772B88}" v="2" dt="2020-06-26T07:53:17.209"/>
    <p1510:client id="{DA943EDB-8576-2B11-EF6A-A5FC4B3C698B}" v="4" dt="2020-06-22T07:00:07.511"/>
    <p1510:client id="{DD19CB81-C843-3702-290A-FA93DF539385}" v="3" dt="2020-06-22T06:48:02.092"/>
    <p1510:client id="{F43DF679-9F08-B402-D3B2-D1BBB34A5286}" v="97" dt="2020-06-21T09:18:02.158"/>
    <p1510:client id="{FF97DF13-1DCD-AED8-3CE4-43BC542E6956}" v="4" dt="2020-06-21T19:14:46.1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8" autoAdjust="0"/>
    <p:restoredTop sz="94660"/>
  </p:normalViewPr>
  <p:slideViewPr>
    <p:cSldViewPr snapToGrid="0">
      <p:cViewPr varScale="1">
        <p:scale>
          <a:sx n="55" d="100"/>
          <a:sy n="55" d="100"/>
        </p:scale>
        <p:origin x="773"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BBCAB33-E2E4-4271-BC0E-43158349A3A3}" type="datetimeFigureOut">
              <a:rPr lang="en-GB" smtClean="0"/>
              <a:t>29/06/2023</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E684858-ECBF-48CD-8686-0F88EBBFC953}" type="slidenum">
              <a:rPr lang="en-GB" smtClean="0"/>
              <a:t>‹#›</a:t>
            </a:fld>
            <a:endParaRPr lang="en-GB"/>
          </a:p>
        </p:txBody>
      </p:sp>
    </p:spTree>
    <p:extLst>
      <p:ext uri="{BB962C8B-B14F-4D97-AF65-F5344CB8AC3E}">
        <p14:creationId xmlns:p14="http://schemas.microsoft.com/office/powerpoint/2010/main" val="2953465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userDrawn="1"/>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GB"/>
              <a:t>Inspiring a Love of Learning to Last a Lifetime</a:t>
            </a:r>
          </a:p>
          <a:p>
            <a:endParaRPr lang="en-GB"/>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lvl1pPr>
              <a:defRPr>
                <a:solidFill>
                  <a:srgbClr val="FFFFFF"/>
                </a:solidFill>
              </a:defRPr>
            </a:lvl1pPr>
          </a:lstStyle>
          <a:p>
            <a:fld id="{B07E284A-AFA4-4412-946C-A19916242321}"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80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lvl1pPr>
          </a:lstStyle>
          <a:p>
            <a:r>
              <a:rPr lang="en-GB"/>
              <a:t>Inspiring a Love of Learning to Last a Lifetime</a:t>
            </a:r>
          </a:p>
          <a:p>
            <a:endParaRPr lang="en-GB"/>
          </a:p>
        </p:txBody>
      </p:sp>
    </p:spTree>
    <p:extLst>
      <p:ext uri="{BB962C8B-B14F-4D97-AF65-F5344CB8AC3E}">
        <p14:creationId xmlns:p14="http://schemas.microsoft.com/office/powerpoint/2010/main" val="2285163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solidFill>
                  <a:schemeClr val="accent3">
                    <a:lumMod val="75000"/>
                  </a:schemeClr>
                </a:solidFill>
              </a:defRPr>
            </a:lvl1pPr>
            <a:lvl2pPr>
              <a:defRPr sz="2000">
                <a:solidFill>
                  <a:schemeClr val="accent3">
                    <a:lumMod val="75000"/>
                  </a:schemeClr>
                </a:solidFill>
              </a:defRPr>
            </a:lvl2pPr>
            <a:lvl3pPr>
              <a:defRPr sz="1800">
                <a:solidFill>
                  <a:schemeClr val="accent3">
                    <a:lumMod val="75000"/>
                  </a:schemeClr>
                </a:solidFill>
              </a:defRPr>
            </a:lvl3pPr>
            <a:lvl4pPr>
              <a:defRPr sz="1600">
                <a:solidFill>
                  <a:schemeClr val="accent3">
                    <a:lumMod val="75000"/>
                  </a:schemeClr>
                </a:solidFill>
              </a:defRPr>
            </a:lvl4pPr>
            <a:lvl5pPr>
              <a:defRPr sz="1600">
                <a:solidFill>
                  <a:schemeClr val="accent3">
                    <a:lumMod val="7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solidFill>
                  <a:schemeClr val="accent3">
                    <a:lumMod val="75000"/>
                  </a:schemeClr>
                </a:solidFill>
              </a:defRPr>
            </a:lvl1pPr>
            <a:lvl2pPr>
              <a:defRPr sz="2000">
                <a:solidFill>
                  <a:schemeClr val="accent3">
                    <a:lumMod val="75000"/>
                  </a:schemeClr>
                </a:solidFill>
              </a:defRPr>
            </a:lvl2pPr>
            <a:lvl3pPr>
              <a:defRPr sz="1800">
                <a:solidFill>
                  <a:schemeClr val="accent3">
                    <a:lumMod val="75000"/>
                  </a:schemeClr>
                </a:solidFill>
              </a:defRPr>
            </a:lvl3pPr>
            <a:lvl4pPr>
              <a:defRPr sz="1600">
                <a:solidFill>
                  <a:schemeClr val="accent3">
                    <a:lumMod val="75000"/>
                  </a:schemeClr>
                </a:solidFill>
              </a:defRPr>
            </a:lvl4pPr>
            <a:lvl5pPr>
              <a:defRPr sz="1600">
                <a:solidFill>
                  <a:schemeClr val="accent3">
                    <a:lumMod val="75000"/>
                  </a:schemeClr>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3908725" y="6172198"/>
            <a:ext cx="4717774" cy="365125"/>
          </a:xfrm>
        </p:spPr>
        <p:txBody>
          <a:bodyPr/>
          <a:lstStyle>
            <a:lvl1pPr>
              <a:defRPr/>
            </a:lvl1pPr>
          </a:lstStyle>
          <a:p>
            <a:r>
              <a:rPr lang="en-GB"/>
              <a:t>Inspiring a Love of Learning to Last a Lifetime</a:t>
            </a:r>
          </a:p>
          <a:p>
            <a:endParaRPr lang="en-GB"/>
          </a:p>
        </p:txBody>
      </p:sp>
    </p:spTree>
    <p:extLst>
      <p:ext uri="{BB962C8B-B14F-4D97-AF65-F5344CB8AC3E}">
        <p14:creationId xmlns:p14="http://schemas.microsoft.com/office/powerpoint/2010/main" val="129267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
        <p:nvSpPr>
          <p:cNvPr id="5" name="Footer Placeholder 4"/>
          <p:cNvSpPr>
            <a:spLocks noGrp="1"/>
          </p:cNvSpPr>
          <p:nvPr>
            <p:ph type="ftr" sz="quarter" idx="11"/>
          </p:nvPr>
        </p:nvSpPr>
        <p:spPr/>
        <p:txBody>
          <a:bodyPr/>
          <a:lstStyle>
            <a:lvl1pPr>
              <a:defRPr/>
            </a:lvl1pPr>
          </a:lstStyle>
          <a:p>
            <a:r>
              <a:rPr lang="en-GB"/>
              <a:t>Inspiring a Love of Learning to Last a Lifetime</a:t>
            </a:r>
          </a:p>
          <a:p>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781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GB"/>
              <a:t>Inspiring a Love of Learning to Last a Lifetime</a:t>
            </a:r>
          </a:p>
          <a:p>
            <a:endParaRPr lang="en-GB"/>
          </a:p>
        </p:txBody>
      </p:sp>
    </p:spTree>
    <p:extLst>
      <p:ext uri="{BB962C8B-B14F-4D97-AF65-F5344CB8AC3E}">
        <p14:creationId xmlns:p14="http://schemas.microsoft.com/office/powerpoint/2010/main" val="386437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GB"/>
              <a:t>Inspiring a Love of Learning to Last a Lifetime</a:t>
            </a:r>
          </a:p>
          <a:p>
            <a:endParaRPr lang="en-GB"/>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B07E284A-AFA4-4412-946C-A19916242321}" type="slidenum">
              <a:rPr lang="en-GB" smtClean="0"/>
              <a:t>‹#›</a:t>
            </a:fld>
            <a:endParaRPr lang="en-GB"/>
          </a:p>
        </p:txBody>
      </p:sp>
    </p:spTree>
    <p:extLst>
      <p:ext uri="{BB962C8B-B14F-4D97-AF65-F5344CB8AC3E}">
        <p14:creationId xmlns:p14="http://schemas.microsoft.com/office/powerpoint/2010/main" val="3262300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r>
              <a:rPr lang="en-GB"/>
              <a:t>Inspiring a Love of Learning to Last a Lifetime</a:t>
            </a:r>
          </a:p>
          <a:p>
            <a:endParaRPr lang="en-GB"/>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B07E284A-AFA4-4412-946C-A19916242321}" type="slidenum">
              <a:rPr lang="en-GB" smtClean="0"/>
              <a:t>‹#›</a:t>
            </a:fld>
            <a:endParaRPr lang="en-GB"/>
          </a:p>
        </p:txBody>
      </p:sp>
    </p:spTree>
    <p:extLst>
      <p:ext uri="{BB962C8B-B14F-4D97-AF65-F5344CB8AC3E}">
        <p14:creationId xmlns:p14="http://schemas.microsoft.com/office/powerpoint/2010/main" val="131002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solidFill>
                  <a:schemeClr val="accent3">
                    <a:lumMod val="75000"/>
                  </a:schemeClr>
                </a:solidFill>
              </a:defRPr>
            </a:lvl1pPr>
            <a:lvl2pPr>
              <a:defRPr sz="2800">
                <a:solidFill>
                  <a:schemeClr val="accent3">
                    <a:lumMod val="75000"/>
                  </a:schemeClr>
                </a:solidFill>
              </a:defRPr>
            </a:lvl2pPr>
            <a:lvl3pPr>
              <a:defRPr sz="2400">
                <a:solidFill>
                  <a:schemeClr val="accent3">
                    <a:lumMod val="75000"/>
                  </a:schemeClr>
                </a:solidFill>
              </a:defRPr>
            </a:lvl3pPr>
            <a:lvl4pPr>
              <a:defRPr sz="2000">
                <a:solidFill>
                  <a:schemeClr val="accent3">
                    <a:lumMod val="75000"/>
                  </a:schemeClr>
                </a:solidFill>
              </a:defRPr>
            </a:lvl4pPr>
            <a:lvl5pPr>
              <a:defRPr sz="2000">
                <a:solidFill>
                  <a:schemeClr val="accent3">
                    <a:lumMod val="75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solidFill>
                  <a:schemeClr val="accent3">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a:t>Inspiring a Love of Learning to Last a Lifetime</a:t>
            </a:r>
          </a:p>
          <a:p>
            <a:endParaRPr lang="en-GB"/>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B07E284A-AFA4-4412-946C-A19916242321}" type="slidenum">
              <a:rPr lang="en-GB" smtClean="0"/>
              <a:t>‹#›</a:t>
            </a:fld>
            <a:endParaRPr lang="en-GB"/>
          </a:p>
        </p:txBody>
      </p:sp>
    </p:spTree>
    <p:extLst>
      <p:ext uri="{BB962C8B-B14F-4D97-AF65-F5344CB8AC3E}">
        <p14:creationId xmlns:p14="http://schemas.microsoft.com/office/powerpoint/2010/main" val="4042054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a:t>Inspiring a Love of Learning to Last a Lifetime</a:t>
            </a:r>
          </a:p>
          <a:p>
            <a:endParaRPr lang="en-GB"/>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B07E284A-AFA4-4412-946C-A19916242321}" type="slidenum">
              <a:rPr lang="en-GB" smtClean="0"/>
              <a:t>‹#›</a:t>
            </a:fld>
            <a:endParaRPr lang="en-GB"/>
          </a:p>
        </p:txBody>
      </p:sp>
    </p:spTree>
    <p:extLst>
      <p:ext uri="{BB962C8B-B14F-4D97-AF65-F5344CB8AC3E}">
        <p14:creationId xmlns:p14="http://schemas.microsoft.com/office/powerpoint/2010/main" val="277285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17115" y="211014"/>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WOODTHORNE PRESENTATION TEMPLATE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b="1">
                <a:solidFill>
                  <a:schemeClr val="accent1"/>
                </a:solidFill>
              </a:defRPr>
            </a:lvl1pPr>
          </a:lstStyle>
          <a:p>
            <a:r>
              <a:rPr lang="en-GB"/>
              <a:t>Inspiring a Love of Learning to Last a Lifetime</a:t>
            </a:r>
          </a:p>
        </p:txBody>
      </p:sp>
      <p:pic>
        <p:nvPicPr>
          <p:cNvPr id="13" name="Picture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287587" y="518160"/>
            <a:ext cx="1410524" cy="1392206"/>
          </a:xfrm>
          <a:prstGeom prst="rect">
            <a:avLst/>
          </a:prstGeom>
        </p:spPr>
      </p:pic>
    </p:spTree>
    <p:extLst>
      <p:ext uri="{BB962C8B-B14F-4D97-AF65-F5344CB8AC3E}">
        <p14:creationId xmlns:p14="http://schemas.microsoft.com/office/powerpoint/2010/main" val="403074844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5" r:id="rId3"/>
    <p:sldLayoutId id="2147483794" r:id="rId4"/>
    <p:sldLayoutId id="2147483796" r:id="rId5"/>
    <p:sldLayoutId id="2147483797" r:id="rId6"/>
    <p:sldLayoutId id="2147483798" r:id="rId7"/>
    <p:sldLayoutId id="2147483799" r:id="rId8"/>
    <p:sldLayoutId id="2147483800" r:id="rId9"/>
  </p:sldLayoutIdLst>
  <p:txStyles>
    <p:titleStyle>
      <a:lvl1pPr algn="l" defTabSz="914400" rtl="0" eaLnBrk="1" latinLnBrk="0" hangingPunct="1">
        <a:lnSpc>
          <a:spcPct val="90000"/>
        </a:lnSpc>
        <a:spcBef>
          <a:spcPct val="0"/>
        </a:spcBef>
        <a:buNone/>
        <a:defRPr sz="3200" b="0" kern="1200" baseline="0">
          <a:solidFill>
            <a:schemeClr val="accent3">
              <a:lumMod val="75000"/>
            </a:schemeClr>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3">
              <a:lumMod val="75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3">
              <a:lumMod val="75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3">
              <a:lumMod val="75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ruthmiskin.com/en/find-out-more/parents/" TargetMode="Externa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4.jfif"/><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jfi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secretary.woodthornepta@gmail.com" TargetMode="External"/><Relationship Id="rId2" Type="http://schemas.openxmlformats.org/officeDocument/2006/relationships/hyperlink" Target="https://www.woodthorneprimary.org/pta/"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woodthorneprimaryschool@wolverhampton.gov.uk"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8.jfif"/><Relationship Id="rId2" Type="http://schemas.openxmlformats.org/officeDocument/2006/relationships/image" Target="../media/image27.jfif"/><Relationship Id="rId1" Type="http://schemas.openxmlformats.org/officeDocument/2006/relationships/slideLayout" Target="../slideLayouts/slideLayout2.xml"/><Relationship Id="rId5" Type="http://schemas.openxmlformats.org/officeDocument/2006/relationships/image" Target="../media/image29.jfif"/><Relationship Id="rId4" Type="http://schemas.openxmlformats.org/officeDocument/2006/relationships/image" Target="../media/image24.jfi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fif"/><Relationship Id="rId7" Type="http://schemas.openxmlformats.org/officeDocument/2006/relationships/image" Target="../media/image34.png"/><Relationship Id="rId2" Type="http://schemas.openxmlformats.org/officeDocument/2006/relationships/hyperlink" Target="https://berrybrookprimary.com/"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fif"/></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fif"/><Relationship Id="rId7" Type="http://schemas.openxmlformats.org/officeDocument/2006/relationships/image" Target="../media/image34.png"/><Relationship Id="rId2" Type="http://schemas.openxmlformats.org/officeDocument/2006/relationships/hyperlink" Target="https://berrybrookprimary.com/"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fif"/></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jfif"/><Relationship Id="rId7" Type="http://schemas.openxmlformats.org/officeDocument/2006/relationships/image" Target="../media/image38.png"/><Relationship Id="rId2" Type="http://schemas.openxmlformats.org/officeDocument/2006/relationships/hyperlink" Target="https://dunstallhillprimary.com/"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jpeg"/><Relationship Id="rId4" Type="http://schemas.openxmlformats.org/officeDocument/2006/relationships/image" Target="../media/image18.jfif"/></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jfif"/><Relationship Id="rId7" Type="http://schemas.openxmlformats.org/officeDocument/2006/relationships/image" Target="../media/image38.png"/><Relationship Id="rId2" Type="http://schemas.openxmlformats.org/officeDocument/2006/relationships/hyperlink" Target="https://dunstallhillprimary.com/" TargetMode="Externa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6.jpeg"/><Relationship Id="rId4" Type="http://schemas.openxmlformats.org/officeDocument/2006/relationships/image" Target="../media/image18.jfif"/></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68912" y="6122142"/>
            <a:ext cx="2171235" cy="369332"/>
          </a:xfrm>
          <a:prstGeom prst="rect">
            <a:avLst/>
          </a:prstGeom>
        </p:spPr>
        <p:txBody>
          <a:bodyPr wrap="none">
            <a:spAutoFit/>
          </a:bodyPr>
          <a:lstStyle/>
          <a:p>
            <a:r>
              <a:rPr lang="en-US">
                <a:solidFill>
                  <a:schemeClr val="tx2">
                    <a:lumMod val="75000"/>
                  </a:schemeClr>
                </a:solidFill>
                <a:latin typeface="SassoonPrimaryInfant" pitchFamily="2" charset="0"/>
                <a:cs typeface="Arial" panose="020B0604020202020204" pitchFamily="34" charset="0"/>
              </a:rPr>
              <a:t>Together We Succeed</a:t>
            </a:r>
            <a:endParaRPr lang="en-GB">
              <a:solidFill>
                <a:schemeClr val="tx2">
                  <a:lumMod val="75000"/>
                </a:schemeClr>
              </a:solidFill>
              <a:latin typeface="SassoonPrimaryInfant" pitchFamily="2" charset="0"/>
              <a:cs typeface="Arial" panose="020B0604020202020204" pitchFamily="34" charset="0"/>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7410" y="4377842"/>
            <a:ext cx="1214240" cy="1190302"/>
          </a:xfrm>
          <a:prstGeom prst="rect">
            <a:avLst/>
          </a:prstGeom>
        </p:spPr>
      </p:pic>
      <p:sp>
        <p:nvSpPr>
          <p:cNvPr id="8" name="Rectangle 7"/>
          <p:cNvSpPr/>
          <p:nvPr/>
        </p:nvSpPr>
        <p:spPr>
          <a:xfrm>
            <a:off x="4232054" y="5752810"/>
            <a:ext cx="3817327" cy="369332"/>
          </a:xfrm>
          <a:prstGeom prst="rect">
            <a:avLst/>
          </a:prstGeom>
        </p:spPr>
        <p:txBody>
          <a:bodyPr wrap="none">
            <a:spAutoFit/>
          </a:bodyPr>
          <a:lstStyle/>
          <a:p>
            <a:r>
              <a:rPr lang="en-US">
                <a:solidFill>
                  <a:schemeClr val="tx2">
                    <a:lumMod val="75000"/>
                  </a:schemeClr>
                </a:solidFill>
                <a:latin typeface="SassoonPrimaryInfant" pitchFamily="2" charset="0"/>
              </a:rPr>
              <a:t>Part of Perry Hall Multi-Academy Trust</a:t>
            </a:r>
            <a:endParaRPr lang="en-GB">
              <a:latin typeface="SassoonPrimaryInfant" pitchFamily="2" charset="0"/>
            </a:endParaRPr>
          </a:p>
        </p:txBody>
      </p:sp>
      <p:sp>
        <p:nvSpPr>
          <p:cNvPr id="14" name="Rectangle 13"/>
          <p:cNvSpPr/>
          <p:nvPr/>
        </p:nvSpPr>
        <p:spPr>
          <a:xfrm>
            <a:off x="2921899" y="524497"/>
            <a:ext cx="5682135" cy="2677656"/>
          </a:xfrm>
          <a:prstGeom prst="rect">
            <a:avLst/>
          </a:prstGeom>
        </p:spPr>
        <p:txBody>
          <a:bodyPr wrap="square" lIns="91440" tIns="45720" rIns="91440" bIns="45720" anchor="t">
            <a:spAutoFit/>
          </a:bodyPr>
          <a:lstStyle/>
          <a:p>
            <a:pPr algn="ctr">
              <a:defRPr/>
            </a:pPr>
            <a:r>
              <a:rPr lang="en-GB" altLang="en-US" sz="4400" dirty="0">
                <a:solidFill>
                  <a:srgbClr val="19791E"/>
                </a:solidFill>
                <a:effectLst>
                  <a:outerShdw blurRad="38100" dist="38100" dir="2700000" algn="tl">
                    <a:srgbClr val="000000">
                      <a:alpha val="43137"/>
                    </a:srgbClr>
                  </a:outerShdw>
                </a:effectLst>
                <a:latin typeface="SassoonPrimaryInfant"/>
                <a:ea typeface="+mj-ea"/>
                <a:cs typeface="+mj-cs"/>
              </a:rPr>
              <a:t>WELCOME TO </a:t>
            </a:r>
            <a:endParaRPr lang="en-GB" altLang="en-US" sz="4400" dirty="0">
              <a:solidFill>
                <a:srgbClr val="19791E"/>
              </a:solidFill>
              <a:effectLst>
                <a:outerShdw blurRad="38100" dist="38100" dir="2700000" algn="tl">
                  <a:srgbClr val="000000">
                    <a:alpha val="43137"/>
                  </a:srgbClr>
                </a:outerShdw>
              </a:effectLst>
              <a:latin typeface="SassoonPrimaryInfant" pitchFamily="2" charset="0"/>
              <a:ea typeface="+mj-ea"/>
              <a:cs typeface="+mj-cs"/>
            </a:endParaRPr>
          </a:p>
          <a:p>
            <a:pPr algn="ctr">
              <a:defRPr/>
            </a:pPr>
            <a:r>
              <a:rPr lang="en-GB" altLang="en-US" sz="3600" dirty="0">
                <a:solidFill>
                  <a:srgbClr val="19791E"/>
                </a:solidFill>
                <a:effectLst>
                  <a:outerShdw blurRad="38100" dist="38100" dir="2700000" algn="tl">
                    <a:srgbClr val="000000">
                      <a:alpha val="43137"/>
                    </a:srgbClr>
                  </a:outerShdw>
                </a:effectLst>
                <a:latin typeface="SassoonPrimaryInfant"/>
                <a:ea typeface="+mj-ea"/>
                <a:cs typeface="+mj-cs"/>
              </a:rPr>
              <a:t>Early Years Foundation Stage</a:t>
            </a:r>
          </a:p>
          <a:p>
            <a:pPr algn="ctr">
              <a:defRPr/>
            </a:pPr>
            <a:r>
              <a:rPr lang="en-GB" altLang="en-US" sz="4400" dirty="0">
                <a:solidFill>
                  <a:srgbClr val="19791E"/>
                </a:solidFill>
                <a:effectLst>
                  <a:outerShdw blurRad="38100" dist="38100" dir="2700000" algn="tl">
                    <a:srgbClr val="000000">
                      <a:alpha val="43137"/>
                    </a:srgbClr>
                  </a:outerShdw>
                </a:effectLst>
                <a:latin typeface="SassoonPrimaryInfant"/>
                <a:ea typeface="+mj-ea"/>
                <a:cs typeface="+mj-cs"/>
              </a:rPr>
              <a:t>Reception</a:t>
            </a:r>
          </a:p>
          <a:p>
            <a:pPr algn="ctr">
              <a:defRPr/>
            </a:pPr>
            <a:r>
              <a:rPr lang="en-GB" altLang="en-US" sz="4400" dirty="0">
                <a:solidFill>
                  <a:srgbClr val="19791E"/>
                </a:solidFill>
                <a:effectLst>
                  <a:outerShdw blurRad="38100" dist="38100" dir="2700000" algn="tl">
                    <a:srgbClr val="000000">
                      <a:alpha val="43137"/>
                    </a:srgbClr>
                  </a:outerShdw>
                </a:effectLst>
                <a:latin typeface="SassoonPrimaryInfant"/>
                <a:ea typeface="+mj-ea"/>
                <a:cs typeface="+mj-cs"/>
              </a:rPr>
              <a:t>2022 </a:t>
            </a:r>
            <a:endParaRPr lang="en-GB" altLang="en-US" sz="4400" dirty="0">
              <a:solidFill>
                <a:srgbClr val="19791E"/>
              </a:solidFill>
              <a:effectLst>
                <a:outerShdw blurRad="38100" dist="38100" dir="2700000" algn="tl">
                  <a:srgbClr val="000000">
                    <a:alpha val="43137"/>
                  </a:srgbClr>
                </a:outerShdw>
              </a:effectLst>
              <a:latin typeface="SassoonPrimaryInfant" pitchFamily="2" charset="0"/>
              <a:ea typeface="+mj-ea"/>
              <a:cs typeface="+mj-cs"/>
            </a:endParaRPr>
          </a:p>
        </p:txBody>
      </p:sp>
      <p:pic>
        <p:nvPicPr>
          <p:cNvPr id="2" name="Picture 1"/>
          <p:cNvPicPr>
            <a:picLocks noChangeAspect="1"/>
          </p:cNvPicPr>
          <p:nvPr/>
        </p:nvPicPr>
        <p:blipFill rotWithShape="1">
          <a:blip r:embed="rId3"/>
          <a:srcRect l="32031" t="17105" r="28495" b="17269"/>
          <a:stretch/>
        </p:blipFill>
        <p:spPr>
          <a:xfrm>
            <a:off x="553188" y="474061"/>
            <a:ext cx="1923136" cy="239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rotWithShape="1">
          <a:blip r:embed="rId4"/>
          <a:srcRect l="31627" t="22953" r="29742" b="19936"/>
          <a:stretch/>
        </p:blipFill>
        <p:spPr>
          <a:xfrm>
            <a:off x="361782" y="4003226"/>
            <a:ext cx="2114542" cy="2344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a:picLocks noChangeAspect="1"/>
          </p:cNvPicPr>
          <p:nvPr/>
        </p:nvPicPr>
        <p:blipFill rotWithShape="1">
          <a:blip r:embed="rId5"/>
          <a:srcRect l="31627" t="22953" r="28449" b="17780"/>
          <a:stretch/>
        </p:blipFill>
        <p:spPr>
          <a:xfrm>
            <a:off x="8379105" y="524497"/>
            <a:ext cx="1690462" cy="18820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a:picLocks noChangeAspect="1"/>
          </p:cNvPicPr>
          <p:nvPr/>
        </p:nvPicPr>
        <p:blipFill rotWithShape="1">
          <a:blip r:embed="rId6"/>
          <a:srcRect l="37769" t="17565" r="24246" b="15625"/>
          <a:stretch/>
        </p:blipFill>
        <p:spPr>
          <a:xfrm>
            <a:off x="7394868" y="2856776"/>
            <a:ext cx="1829468" cy="2413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rotWithShape="1">
          <a:blip r:embed="rId7"/>
          <a:srcRect l="9483" t="15624" r="20366" b="13686"/>
          <a:stretch/>
        </p:blipFill>
        <p:spPr>
          <a:xfrm>
            <a:off x="9632736" y="4446540"/>
            <a:ext cx="2179467" cy="1647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rotWithShape="1">
          <a:blip r:embed="rId8"/>
          <a:srcRect l="32274" t="17781" r="30549" b="15841"/>
          <a:stretch/>
        </p:blipFill>
        <p:spPr>
          <a:xfrm>
            <a:off x="2921899" y="2953773"/>
            <a:ext cx="1567364" cy="20989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84117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rgbClr val="C00000"/>
                </a:solidFill>
                <a:effectLst>
                  <a:outerShdw blurRad="38100" dist="38100" dir="2700000" algn="tl">
                    <a:srgbClr val="000000">
                      <a:alpha val="43137"/>
                    </a:srgbClr>
                  </a:outerShdw>
                </a:effectLst>
                <a:latin typeface="SassoonPrimaryInfant" pitchFamily="2" charset="0"/>
              </a:rPr>
              <a:t>Our Early Years Ethos</a:t>
            </a:r>
          </a:p>
        </p:txBody>
      </p:sp>
      <p:sp>
        <p:nvSpPr>
          <p:cNvPr id="3" name="Content Placeholder 2"/>
          <p:cNvSpPr>
            <a:spLocks noGrp="1"/>
          </p:cNvSpPr>
          <p:nvPr>
            <p:ph idx="1"/>
          </p:nvPr>
        </p:nvSpPr>
        <p:spPr>
          <a:xfrm>
            <a:off x="2601149" y="2047993"/>
            <a:ext cx="6990806" cy="4038600"/>
          </a:xfrm>
        </p:spPr>
        <p:txBody>
          <a:bodyPr vert="horz" lIns="91440" tIns="45720" rIns="91440" bIns="45720" rtlCol="0" anchor="t">
            <a:normAutofit/>
          </a:bodyPr>
          <a:lstStyle/>
          <a:p>
            <a:pPr marL="0" indent="0" algn="ctr">
              <a:lnSpc>
                <a:spcPct val="119000"/>
              </a:lnSpc>
              <a:spcBef>
                <a:spcPts val="0"/>
              </a:spcBef>
              <a:spcAft>
                <a:spcPts val="600"/>
              </a:spcAft>
              <a:buNone/>
            </a:pPr>
            <a:r>
              <a:rPr lang="en-GB" sz="2400" kern="1400" dirty="0">
                <a:solidFill>
                  <a:srgbClr val="000000"/>
                </a:solidFill>
              </a:rPr>
              <a:t>Within Woodthorne EYFS, the children’s interests and choices are at the centre of our teaching and learning. This encompasses all opportunities including play, adult led group work, experiences and interactions. We believe that through modelling, encouraging, observing, listening supporting and caring for every child, we will inspire a love of learning which will last a lifetime. </a:t>
            </a:r>
          </a:p>
          <a:p>
            <a:pPr marL="0" indent="0">
              <a:lnSpc>
                <a:spcPct val="119000"/>
              </a:lnSpc>
              <a:spcBef>
                <a:spcPts val="0"/>
              </a:spcBef>
              <a:spcAft>
                <a:spcPts val="600"/>
              </a:spcAft>
            </a:pPr>
            <a:endParaRPr lang="en-GB" sz="900" kern="1400" dirty="0">
              <a:solidFill>
                <a:srgbClr val="000000"/>
              </a:solidFill>
              <a:latin typeface="Calibri" panose="020F0502020204030204" pitchFamily="34" charset="0"/>
            </a:endParaRPr>
          </a:p>
        </p:txBody>
      </p:sp>
      <p:pic>
        <p:nvPicPr>
          <p:cNvPr id="5" name="Picture 4"/>
          <p:cNvPicPr>
            <a:picLocks noChangeAspect="1"/>
          </p:cNvPicPr>
          <p:nvPr/>
        </p:nvPicPr>
        <p:blipFill>
          <a:blip r:embed="rId2"/>
          <a:stretch>
            <a:fillRect/>
          </a:stretch>
        </p:blipFill>
        <p:spPr>
          <a:xfrm>
            <a:off x="333240" y="609600"/>
            <a:ext cx="2267909" cy="2987299"/>
          </a:xfrm>
          <a:prstGeom prst="rect">
            <a:avLst/>
          </a:prstGeom>
        </p:spPr>
      </p:pic>
      <p:pic>
        <p:nvPicPr>
          <p:cNvPr id="7" name="Picture 6"/>
          <p:cNvPicPr>
            <a:picLocks noChangeAspect="1"/>
          </p:cNvPicPr>
          <p:nvPr/>
        </p:nvPicPr>
        <p:blipFill>
          <a:blip r:embed="rId3"/>
          <a:stretch>
            <a:fillRect/>
          </a:stretch>
        </p:blipFill>
        <p:spPr>
          <a:xfrm>
            <a:off x="9359298" y="4594334"/>
            <a:ext cx="2405982" cy="1779136"/>
          </a:xfrm>
          <a:prstGeom prst="rect">
            <a:avLst/>
          </a:prstGeom>
        </p:spPr>
      </p:pic>
    </p:spTree>
    <p:extLst>
      <p:ext uri="{BB962C8B-B14F-4D97-AF65-F5344CB8AC3E}">
        <p14:creationId xmlns:p14="http://schemas.microsoft.com/office/powerpoint/2010/main" val="2956457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350" y="344055"/>
            <a:ext cx="10504170" cy="877254"/>
          </a:xfrm>
        </p:spPr>
        <p:txBody>
          <a:bodyPr>
            <a:normAutofit/>
          </a:bodyPr>
          <a:lstStyle/>
          <a:p>
            <a:r>
              <a:rPr lang="en-GB" sz="4000" dirty="0">
                <a:solidFill>
                  <a:srgbClr val="C00000"/>
                </a:solidFill>
                <a:effectLst>
                  <a:outerShdw blurRad="38100" dist="38100" dir="2700000" algn="tl">
                    <a:srgbClr val="000000">
                      <a:alpha val="43137"/>
                    </a:srgbClr>
                  </a:outerShdw>
                </a:effectLst>
                <a:latin typeface="SassoonPrimaryInfant" pitchFamily="2" charset="0"/>
              </a:rPr>
              <a:t>What is the Early Years Foundation Stage?</a:t>
            </a:r>
          </a:p>
        </p:txBody>
      </p:sp>
      <p:sp>
        <p:nvSpPr>
          <p:cNvPr id="3" name="Content Placeholder 2"/>
          <p:cNvSpPr>
            <a:spLocks noGrp="1"/>
          </p:cNvSpPr>
          <p:nvPr>
            <p:ph idx="1"/>
          </p:nvPr>
        </p:nvSpPr>
        <p:spPr>
          <a:xfrm>
            <a:off x="5471229" y="1715983"/>
            <a:ext cx="5591175" cy="4118684"/>
          </a:xfrm>
        </p:spPr>
        <p:txBody>
          <a:bodyPr vert="horz" lIns="91440" tIns="45720" rIns="91440" bIns="45720" rtlCol="0" anchor="t">
            <a:normAutofit fontScale="47500" lnSpcReduction="20000"/>
          </a:bodyPr>
          <a:lstStyle/>
          <a:p>
            <a:pPr>
              <a:lnSpc>
                <a:spcPct val="120000"/>
              </a:lnSpc>
            </a:pPr>
            <a:r>
              <a:rPr lang="en-GB" altLang="en-US" sz="3600" b="1" dirty="0">
                <a:solidFill>
                  <a:srgbClr val="C00000"/>
                </a:solidFill>
                <a:latin typeface="SassoonPrimaryInfant" pitchFamily="2" charset="0"/>
              </a:rPr>
              <a:t>Personal, Social and Emotional Development</a:t>
            </a:r>
          </a:p>
          <a:p>
            <a:pPr lvl="1">
              <a:lnSpc>
                <a:spcPct val="120000"/>
              </a:lnSpc>
              <a:buFontTx/>
              <a:buChar char="-"/>
            </a:pPr>
            <a:r>
              <a:rPr lang="en-GB" altLang="en-US" sz="3600" dirty="0">
                <a:latin typeface="SassoonPrimaryInfant"/>
              </a:rPr>
              <a:t>Self-regulation</a:t>
            </a:r>
            <a:endParaRPr lang="en-GB" altLang="en-US" sz="3600" dirty="0">
              <a:latin typeface="SassoonPrimaryInfant" pitchFamily="2" charset="0"/>
            </a:endParaRPr>
          </a:p>
          <a:p>
            <a:pPr lvl="1">
              <a:lnSpc>
                <a:spcPct val="120000"/>
              </a:lnSpc>
              <a:buFontTx/>
              <a:buChar char="-"/>
            </a:pPr>
            <a:r>
              <a:rPr lang="en-GB" altLang="en-US" sz="3600" dirty="0">
                <a:latin typeface="SassoonPrimaryInfant"/>
              </a:rPr>
              <a:t>Managing self</a:t>
            </a:r>
            <a:endParaRPr lang="en-GB" altLang="en-US" sz="3600" dirty="0">
              <a:latin typeface="SassoonPrimaryInfant" pitchFamily="2" charset="0"/>
            </a:endParaRPr>
          </a:p>
          <a:p>
            <a:pPr lvl="1">
              <a:lnSpc>
                <a:spcPct val="120000"/>
              </a:lnSpc>
              <a:buFontTx/>
              <a:buChar char="-"/>
            </a:pPr>
            <a:r>
              <a:rPr lang="en-GB" altLang="en-US" sz="3600" dirty="0">
                <a:latin typeface="SassoonPrimaryInfant"/>
              </a:rPr>
              <a:t>Building relationships </a:t>
            </a:r>
            <a:endParaRPr lang="en-GB" altLang="en-US" sz="3600" dirty="0">
              <a:latin typeface="SassoonPrimaryInfant" pitchFamily="2" charset="0"/>
            </a:endParaRPr>
          </a:p>
          <a:p>
            <a:pPr>
              <a:lnSpc>
                <a:spcPct val="120000"/>
              </a:lnSpc>
            </a:pPr>
            <a:r>
              <a:rPr lang="en-GB" altLang="en-US" sz="3600" b="1" dirty="0">
                <a:solidFill>
                  <a:srgbClr val="C00000"/>
                </a:solidFill>
                <a:latin typeface="SassoonPrimaryInfant" pitchFamily="2" charset="0"/>
              </a:rPr>
              <a:t>Communication and Language</a:t>
            </a:r>
          </a:p>
          <a:p>
            <a:pPr lvl="1">
              <a:lnSpc>
                <a:spcPct val="120000"/>
              </a:lnSpc>
              <a:buFontTx/>
              <a:buChar char="-"/>
            </a:pPr>
            <a:r>
              <a:rPr lang="en-GB" altLang="en-US" sz="3600" dirty="0">
                <a:latin typeface="SassoonPrimaryInfant"/>
              </a:rPr>
              <a:t>Listening, attention and understanding </a:t>
            </a:r>
            <a:endParaRPr lang="en-GB" altLang="en-US" sz="3600" dirty="0">
              <a:latin typeface="SassoonPrimaryInfant" pitchFamily="2" charset="0"/>
            </a:endParaRPr>
          </a:p>
          <a:p>
            <a:pPr lvl="1">
              <a:lnSpc>
                <a:spcPct val="120000"/>
              </a:lnSpc>
              <a:buFontTx/>
              <a:buChar char="-"/>
            </a:pPr>
            <a:r>
              <a:rPr lang="en-GB" altLang="en-US" sz="3600" dirty="0">
                <a:latin typeface="SassoonPrimaryInfant"/>
              </a:rPr>
              <a:t>Speaking</a:t>
            </a:r>
            <a:endParaRPr lang="en-GB" altLang="en-US" sz="3600" dirty="0">
              <a:latin typeface="SassoonPrimaryInfant" pitchFamily="2" charset="0"/>
            </a:endParaRPr>
          </a:p>
          <a:p>
            <a:pPr>
              <a:lnSpc>
                <a:spcPct val="120000"/>
              </a:lnSpc>
            </a:pPr>
            <a:r>
              <a:rPr lang="en-GB" altLang="en-US" sz="3600" b="1" dirty="0">
                <a:solidFill>
                  <a:srgbClr val="C00000"/>
                </a:solidFill>
                <a:latin typeface="SassoonPrimaryInfant" pitchFamily="2" charset="0"/>
              </a:rPr>
              <a:t>Physical Development</a:t>
            </a:r>
          </a:p>
          <a:p>
            <a:pPr lvl="1">
              <a:lnSpc>
                <a:spcPct val="120000"/>
              </a:lnSpc>
              <a:buFontTx/>
              <a:buChar char="-"/>
            </a:pPr>
            <a:r>
              <a:rPr lang="en-GB" altLang="en-US" sz="3600" dirty="0">
                <a:latin typeface="SassoonPrimaryInfant"/>
              </a:rPr>
              <a:t>Gross motor skills</a:t>
            </a:r>
            <a:endParaRPr lang="en-GB" altLang="en-US" sz="3600" dirty="0">
              <a:latin typeface="SassoonPrimaryInfant" pitchFamily="2" charset="0"/>
            </a:endParaRPr>
          </a:p>
          <a:p>
            <a:pPr lvl="1">
              <a:lnSpc>
                <a:spcPct val="120000"/>
              </a:lnSpc>
              <a:buFontTx/>
              <a:buChar char="-"/>
            </a:pPr>
            <a:r>
              <a:rPr lang="en-GB" altLang="en-US" sz="3600" dirty="0">
                <a:solidFill>
                  <a:srgbClr val="5F5F5F"/>
                </a:solidFill>
                <a:latin typeface="SassoonPrimaryInfant"/>
                <a:cs typeface="Arial" panose="020B0604020202020204"/>
              </a:rPr>
              <a:t>Fine motor skills</a:t>
            </a:r>
          </a:p>
          <a:p>
            <a:pPr lvl="1">
              <a:buFontTx/>
              <a:buChar char="-"/>
            </a:pPr>
            <a:endParaRPr lang="en-GB" altLang="en-US" dirty="0">
              <a:solidFill>
                <a:srgbClr val="C00000"/>
              </a:solidFill>
              <a:cs typeface="Arial" panose="020B0604020202020204"/>
            </a:endParaRPr>
          </a:p>
          <a:p>
            <a:endParaRPr lang="en-GB" dirty="0">
              <a:solidFill>
                <a:srgbClr val="5F5F5F"/>
              </a:solidFill>
              <a:cs typeface="Arial" panose="020B0604020202020204"/>
            </a:endParaRPr>
          </a:p>
        </p:txBody>
      </p:sp>
      <p:sp>
        <p:nvSpPr>
          <p:cNvPr id="6" name="Rectangle 5"/>
          <p:cNvSpPr/>
          <p:nvPr/>
        </p:nvSpPr>
        <p:spPr>
          <a:xfrm>
            <a:off x="766354" y="1079059"/>
            <a:ext cx="8979082" cy="646331"/>
          </a:xfrm>
          <a:prstGeom prst="rect">
            <a:avLst/>
          </a:prstGeom>
        </p:spPr>
        <p:txBody>
          <a:bodyPr wrap="square">
            <a:spAutoFit/>
          </a:bodyPr>
          <a:lstStyle/>
          <a:p>
            <a:pPr algn="ctr">
              <a:buNone/>
            </a:pPr>
            <a:r>
              <a:rPr lang="en-GB" altLang="en-US" b="1" dirty="0">
                <a:latin typeface="SassoonPrimaryInfant" pitchFamily="2" charset="0"/>
              </a:rPr>
              <a:t>The Foundation Stage covers seven areas of learning</a:t>
            </a:r>
          </a:p>
          <a:p>
            <a:pPr algn="ctr">
              <a:buNone/>
            </a:pPr>
            <a:r>
              <a:rPr lang="en-GB" altLang="en-US" b="1" dirty="0">
                <a:latin typeface="SassoonPrimaryInfant" pitchFamily="2" charset="0"/>
              </a:rPr>
              <a:t> – all </a:t>
            </a:r>
            <a:r>
              <a:rPr lang="en-GB" b="1" dirty="0">
                <a:latin typeface="SassoonPrimaryInfant" pitchFamily="2" charset="0"/>
              </a:rPr>
              <a:t>areas of learning and development are important and inter-connected</a:t>
            </a:r>
            <a:r>
              <a:rPr lang="en-GB" altLang="en-US" dirty="0">
                <a:latin typeface="SassoonPrimaryInfant" pitchFamily="2" charset="0"/>
              </a:rPr>
              <a:t>.</a:t>
            </a:r>
          </a:p>
        </p:txBody>
      </p:sp>
      <p:grpSp>
        <p:nvGrpSpPr>
          <p:cNvPr id="19" name="Group 18"/>
          <p:cNvGrpSpPr/>
          <p:nvPr/>
        </p:nvGrpSpPr>
        <p:grpSpPr>
          <a:xfrm>
            <a:off x="663484" y="2116462"/>
            <a:ext cx="4772026" cy="2714699"/>
            <a:chOff x="933449" y="2424209"/>
            <a:chExt cx="4772026" cy="2714699"/>
          </a:xfrm>
        </p:grpSpPr>
        <p:sp>
          <p:nvSpPr>
            <p:cNvPr id="7" name="Rectangle 6"/>
            <p:cNvSpPr/>
            <p:nvPr/>
          </p:nvSpPr>
          <p:spPr>
            <a:xfrm>
              <a:off x="933449" y="3392782"/>
              <a:ext cx="3308119" cy="707886"/>
            </a:xfrm>
            <a:prstGeom prst="rect">
              <a:avLst/>
            </a:prstGeom>
          </p:spPr>
          <p:txBody>
            <a:bodyPr wrap="square">
              <a:spAutoFit/>
            </a:bodyPr>
            <a:lstStyle/>
            <a:p>
              <a:r>
                <a:rPr lang="en-GB" sz="4000" dirty="0">
                  <a:solidFill>
                    <a:srgbClr val="C00000"/>
                  </a:solidFill>
                  <a:effectLst>
                    <a:outerShdw blurRad="38100" dist="38100" dir="2700000" algn="tl">
                      <a:srgbClr val="000000">
                        <a:alpha val="43137"/>
                      </a:srgbClr>
                    </a:outerShdw>
                  </a:effectLst>
                  <a:latin typeface="SassoonPrimaryInfant" pitchFamily="2" charset="0"/>
                </a:rPr>
                <a:t>Prime Areas</a:t>
              </a:r>
            </a:p>
          </p:txBody>
        </p:sp>
        <p:cxnSp>
          <p:nvCxnSpPr>
            <p:cNvPr id="9" name="Straight Arrow Connector 8"/>
            <p:cNvCxnSpPr/>
            <p:nvPr/>
          </p:nvCxnSpPr>
          <p:spPr>
            <a:xfrm flipV="1">
              <a:off x="3667125" y="2424209"/>
              <a:ext cx="1947862" cy="89535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764756" y="3746725"/>
              <a:ext cx="1940719" cy="14638"/>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667125" y="4281584"/>
              <a:ext cx="1947862" cy="857324"/>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477166" y="5839412"/>
            <a:ext cx="11077303" cy="830997"/>
          </a:xfrm>
          <a:prstGeom prst="rect">
            <a:avLst/>
          </a:prstGeom>
          <a:noFill/>
        </p:spPr>
        <p:txBody>
          <a:bodyPr wrap="square" lIns="91440" tIns="45720" rIns="91440" bIns="45720" rtlCol="0" anchor="t">
            <a:spAutoFit/>
          </a:bodyPr>
          <a:lstStyle/>
          <a:p>
            <a:pPr algn="ctr"/>
            <a:r>
              <a:rPr lang="en-GB" sz="1600" dirty="0">
                <a:latin typeface="SassoonPrimaryInfant"/>
              </a:rPr>
              <a:t>These three areas are particularly crucial for igniting children’s curiosity and enthusiasm for learning, and for building their capacity to learn, form relationships and thrive.  </a:t>
            </a:r>
            <a:endParaRPr lang="en-GB" sz="1600" dirty="0">
              <a:latin typeface="SassoonPrimaryInfant" pitchFamily="2" charset="0"/>
            </a:endParaRPr>
          </a:p>
          <a:p>
            <a:pPr algn="ctr"/>
            <a:r>
              <a:rPr lang="en-GB" sz="1600" b="1" dirty="0">
                <a:latin typeface="SassoonPrimaryInfant"/>
              </a:rPr>
              <a:t>They lay the foundations for children's success in all other areas of learning and of life.</a:t>
            </a:r>
          </a:p>
        </p:txBody>
      </p:sp>
      <p:pic>
        <p:nvPicPr>
          <p:cNvPr id="8" name="Picture 7"/>
          <p:cNvPicPr>
            <a:picLocks noChangeAspect="1"/>
          </p:cNvPicPr>
          <p:nvPr/>
        </p:nvPicPr>
        <p:blipFill rotWithShape="1">
          <a:blip r:embed="rId2"/>
          <a:srcRect r="53202"/>
          <a:stretch/>
        </p:blipFill>
        <p:spPr>
          <a:xfrm>
            <a:off x="10411194" y="3513114"/>
            <a:ext cx="1392941" cy="921445"/>
          </a:xfrm>
          <a:prstGeom prst="rect">
            <a:avLst/>
          </a:prstGeom>
        </p:spPr>
      </p:pic>
      <p:pic>
        <p:nvPicPr>
          <p:cNvPr id="12" name="Picture 11"/>
          <p:cNvPicPr>
            <a:picLocks noChangeAspect="1"/>
          </p:cNvPicPr>
          <p:nvPr/>
        </p:nvPicPr>
        <p:blipFill>
          <a:blip r:embed="rId3"/>
          <a:stretch>
            <a:fillRect/>
          </a:stretch>
        </p:blipFill>
        <p:spPr>
          <a:xfrm>
            <a:off x="10411194" y="2229560"/>
            <a:ext cx="1373858" cy="972962"/>
          </a:xfrm>
          <a:prstGeom prst="rect">
            <a:avLst/>
          </a:prstGeom>
        </p:spPr>
      </p:pic>
    </p:spTree>
    <p:extLst>
      <p:ext uri="{BB962C8B-B14F-4D97-AF65-F5344CB8AC3E}">
        <p14:creationId xmlns:p14="http://schemas.microsoft.com/office/powerpoint/2010/main" val="598186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018" y="67545"/>
            <a:ext cx="10504170" cy="1356360"/>
          </a:xfrm>
        </p:spPr>
        <p:txBody>
          <a:bodyPr>
            <a:normAutofit/>
          </a:bodyPr>
          <a:lstStyle/>
          <a:p>
            <a:r>
              <a:rPr lang="en-GB" sz="4000" dirty="0">
                <a:solidFill>
                  <a:srgbClr val="C00000"/>
                </a:solidFill>
                <a:effectLst>
                  <a:outerShdw blurRad="38100" dist="38100" dir="2700000" algn="tl">
                    <a:srgbClr val="000000">
                      <a:alpha val="43137"/>
                    </a:srgbClr>
                  </a:outerShdw>
                </a:effectLst>
                <a:latin typeface="SassoonPrimaryInfant" pitchFamily="2" charset="0"/>
              </a:rPr>
              <a:t>What is the Early Years Foundation Stage?</a:t>
            </a:r>
          </a:p>
        </p:txBody>
      </p:sp>
      <p:sp>
        <p:nvSpPr>
          <p:cNvPr id="4" name="Content Placeholder 2"/>
          <p:cNvSpPr txBox="1">
            <a:spLocks/>
          </p:cNvSpPr>
          <p:nvPr/>
        </p:nvSpPr>
        <p:spPr>
          <a:xfrm>
            <a:off x="7472540" y="1886745"/>
            <a:ext cx="3938409" cy="4038600"/>
          </a:xfrm>
          <a:prstGeom prst="rect">
            <a:avLst/>
          </a:prstGeom>
        </p:spPr>
        <p:txBody>
          <a:bodyPr vert="horz" lIns="91440" tIns="45720" rIns="91440" bIns="45720" rtlCol="0" anchor="t">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3">
                    <a:lumMod val="75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3">
                    <a:lumMod val="75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3">
                    <a:lumMod val="75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50000"/>
              </a:lnSpc>
              <a:spcBef>
                <a:spcPts val="0"/>
              </a:spcBef>
            </a:pPr>
            <a:r>
              <a:rPr lang="en-GB" altLang="en-US" sz="1800" b="1" dirty="0">
                <a:solidFill>
                  <a:srgbClr val="C00000"/>
                </a:solidFill>
                <a:latin typeface="SassoonPrimaryInfant" pitchFamily="2" charset="0"/>
              </a:rPr>
              <a:t>Knowledge of the World</a:t>
            </a:r>
          </a:p>
          <a:p>
            <a:pPr lvl="1">
              <a:lnSpc>
                <a:spcPct val="150000"/>
              </a:lnSpc>
              <a:spcBef>
                <a:spcPts val="0"/>
              </a:spcBef>
              <a:spcAft>
                <a:spcPts val="0"/>
              </a:spcAft>
              <a:buFontTx/>
              <a:buChar char="-"/>
            </a:pPr>
            <a:r>
              <a:rPr lang="en-GB" altLang="en-US" sz="1800" dirty="0">
                <a:solidFill>
                  <a:schemeClr val="tx1"/>
                </a:solidFill>
                <a:latin typeface="SassoonPrimaryInfant"/>
              </a:rPr>
              <a:t>Past and present</a:t>
            </a:r>
          </a:p>
          <a:p>
            <a:pPr lvl="1">
              <a:lnSpc>
                <a:spcPct val="150000"/>
              </a:lnSpc>
              <a:spcBef>
                <a:spcPts val="0"/>
              </a:spcBef>
              <a:spcAft>
                <a:spcPts val="0"/>
              </a:spcAft>
              <a:buFontTx/>
              <a:buChar char="-"/>
            </a:pPr>
            <a:r>
              <a:rPr lang="en-GB" altLang="en-US" sz="1800" dirty="0">
                <a:solidFill>
                  <a:schemeClr val="tx1"/>
                </a:solidFill>
                <a:latin typeface="SassoonPrimaryInfant"/>
              </a:rPr>
              <a:t>People, culture and communities</a:t>
            </a:r>
            <a:endParaRPr lang="en-GB" altLang="en-US" sz="1800" dirty="0">
              <a:solidFill>
                <a:schemeClr val="tx1"/>
              </a:solidFill>
              <a:latin typeface="SassoonPrimaryInfant" pitchFamily="2" charset="0"/>
            </a:endParaRPr>
          </a:p>
          <a:p>
            <a:pPr lvl="1">
              <a:lnSpc>
                <a:spcPct val="150000"/>
              </a:lnSpc>
              <a:spcBef>
                <a:spcPts val="0"/>
              </a:spcBef>
              <a:spcAft>
                <a:spcPts val="0"/>
              </a:spcAft>
              <a:buFontTx/>
              <a:buChar char="-"/>
            </a:pPr>
            <a:r>
              <a:rPr lang="en-GB" altLang="en-US" sz="1800" dirty="0">
                <a:solidFill>
                  <a:schemeClr val="tx1"/>
                </a:solidFill>
                <a:latin typeface="SassoonPrimaryInfant"/>
              </a:rPr>
              <a:t>The natural world</a:t>
            </a:r>
          </a:p>
          <a:p>
            <a:pPr lvl="1">
              <a:lnSpc>
                <a:spcPct val="150000"/>
              </a:lnSpc>
              <a:spcBef>
                <a:spcPts val="0"/>
              </a:spcBef>
              <a:spcAft>
                <a:spcPts val="0"/>
              </a:spcAft>
              <a:buFontTx/>
              <a:buChar char="-"/>
            </a:pPr>
            <a:endParaRPr lang="en-GB" altLang="en-US" sz="1800" dirty="0">
              <a:solidFill>
                <a:schemeClr val="tx1"/>
              </a:solidFill>
            </a:endParaRPr>
          </a:p>
          <a:p>
            <a:pPr>
              <a:lnSpc>
                <a:spcPct val="150000"/>
              </a:lnSpc>
              <a:spcBef>
                <a:spcPts val="0"/>
              </a:spcBef>
            </a:pPr>
            <a:r>
              <a:rPr lang="en-GB" altLang="en-US" sz="1800" b="1" dirty="0">
                <a:solidFill>
                  <a:srgbClr val="C00000"/>
                </a:solidFill>
                <a:latin typeface="SassoonPrimaryInfant" pitchFamily="2" charset="0"/>
              </a:rPr>
              <a:t>Expressive Art and Design</a:t>
            </a:r>
          </a:p>
          <a:p>
            <a:pPr lvl="1">
              <a:lnSpc>
                <a:spcPct val="150000"/>
              </a:lnSpc>
              <a:spcBef>
                <a:spcPts val="0"/>
              </a:spcBef>
              <a:spcAft>
                <a:spcPts val="0"/>
              </a:spcAft>
              <a:buFontTx/>
              <a:buChar char="-"/>
            </a:pPr>
            <a:r>
              <a:rPr lang="en-GB" altLang="en-US" sz="1800" dirty="0">
                <a:solidFill>
                  <a:schemeClr val="tx1"/>
                </a:solidFill>
                <a:latin typeface="SassoonPrimaryInfant"/>
              </a:rPr>
              <a:t>Creating with materials</a:t>
            </a:r>
            <a:endParaRPr lang="en-GB" altLang="en-US" sz="1800" dirty="0">
              <a:solidFill>
                <a:schemeClr val="tx1"/>
              </a:solidFill>
              <a:latin typeface="SassoonPrimaryInfant" pitchFamily="2" charset="0"/>
            </a:endParaRPr>
          </a:p>
          <a:p>
            <a:pPr lvl="1">
              <a:lnSpc>
                <a:spcPct val="150000"/>
              </a:lnSpc>
              <a:spcBef>
                <a:spcPts val="0"/>
              </a:spcBef>
              <a:spcAft>
                <a:spcPts val="0"/>
              </a:spcAft>
              <a:buFontTx/>
              <a:buChar char="-"/>
            </a:pPr>
            <a:r>
              <a:rPr lang="en-GB" sz="1800" dirty="0">
                <a:solidFill>
                  <a:schemeClr val="tx1"/>
                </a:solidFill>
                <a:latin typeface="SassoonPrimaryInfant"/>
              </a:rPr>
              <a:t>Being imaginative</a:t>
            </a:r>
            <a:endParaRPr lang="en-GB" sz="1800" dirty="0">
              <a:solidFill>
                <a:schemeClr val="tx1"/>
              </a:solidFill>
              <a:latin typeface="SassoonPrimaryInfant" pitchFamily="2" charset="0"/>
            </a:endParaRPr>
          </a:p>
        </p:txBody>
      </p:sp>
      <p:sp>
        <p:nvSpPr>
          <p:cNvPr id="5" name="Rectangle 4"/>
          <p:cNvSpPr/>
          <p:nvPr/>
        </p:nvSpPr>
        <p:spPr>
          <a:xfrm>
            <a:off x="2951781" y="5966042"/>
            <a:ext cx="6681966" cy="461665"/>
          </a:xfrm>
          <a:prstGeom prst="rect">
            <a:avLst/>
          </a:prstGeom>
        </p:spPr>
        <p:txBody>
          <a:bodyPr wrap="square">
            <a:spAutoFit/>
          </a:bodyPr>
          <a:lstStyle/>
          <a:p>
            <a:r>
              <a:rPr lang="en-GB" altLang="en-US" b="1" dirty="0">
                <a:solidFill>
                  <a:srgbClr val="C00000"/>
                </a:solidFill>
              </a:rPr>
              <a:t> </a:t>
            </a:r>
            <a:r>
              <a:rPr lang="en-GB" altLang="en-US" sz="2400" b="1" dirty="0">
                <a:solidFill>
                  <a:srgbClr val="C00000"/>
                </a:solidFill>
                <a:latin typeface="SassoonPrimaryInfant" pitchFamily="2" charset="0"/>
              </a:rPr>
              <a:t>All children work towards 17 statements</a:t>
            </a:r>
            <a:r>
              <a:rPr lang="en-GB" altLang="en-US" dirty="0">
                <a:latin typeface="SassoonPrimaryInfant" pitchFamily="2" charset="0"/>
              </a:rPr>
              <a:t>. </a:t>
            </a:r>
            <a:endParaRPr lang="en-GB" dirty="0">
              <a:latin typeface="SassoonPrimaryInfant" pitchFamily="2" charset="0"/>
            </a:endParaRPr>
          </a:p>
        </p:txBody>
      </p:sp>
      <p:sp>
        <p:nvSpPr>
          <p:cNvPr id="8" name="Content Placeholder 2"/>
          <p:cNvSpPr txBox="1">
            <a:spLocks/>
          </p:cNvSpPr>
          <p:nvPr/>
        </p:nvSpPr>
        <p:spPr>
          <a:xfrm>
            <a:off x="1328915" y="1662409"/>
            <a:ext cx="3938409" cy="4488299"/>
          </a:xfrm>
          <a:prstGeom prst="rect">
            <a:avLst/>
          </a:prstGeom>
        </p:spPr>
        <p:txBody>
          <a:bodyPr vert="horz" lIns="91440" tIns="45720" rIns="91440" bIns="45720" rtlCol="0" anchor="t">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3">
                    <a:lumMod val="75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3">
                    <a:lumMod val="75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3">
                    <a:lumMod val="75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a:lnSpc>
                <a:spcPct val="150000"/>
              </a:lnSpc>
              <a:spcBef>
                <a:spcPts val="0"/>
              </a:spcBef>
            </a:pPr>
            <a:r>
              <a:rPr lang="en-GB" altLang="en-US" sz="1800" b="1" dirty="0">
                <a:solidFill>
                  <a:srgbClr val="C00000"/>
                </a:solidFill>
                <a:latin typeface="SassoonPrimaryInfant" pitchFamily="2" charset="0"/>
              </a:rPr>
              <a:t>Literacy</a:t>
            </a:r>
          </a:p>
          <a:p>
            <a:pPr lvl="1">
              <a:lnSpc>
                <a:spcPct val="150000"/>
              </a:lnSpc>
              <a:spcBef>
                <a:spcPts val="0"/>
              </a:spcBef>
              <a:spcAft>
                <a:spcPts val="0"/>
              </a:spcAft>
              <a:buFontTx/>
              <a:buChar char="-"/>
            </a:pPr>
            <a:r>
              <a:rPr lang="en-GB" altLang="en-US" sz="1800" dirty="0">
                <a:solidFill>
                  <a:schemeClr val="tx1"/>
                </a:solidFill>
                <a:latin typeface="SassoonPrimaryInfant"/>
              </a:rPr>
              <a:t>Comprehension</a:t>
            </a:r>
            <a:endParaRPr lang="en-GB" altLang="en-US" sz="1800" dirty="0">
              <a:solidFill>
                <a:schemeClr val="tx1"/>
              </a:solidFill>
              <a:latin typeface="SassoonPrimaryInfant" pitchFamily="2" charset="0"/>
            </a:endParaRPr>
          </a:p>
          <a:p>
            <a:pPr lvl="1">
              <a:lnSpc>
                <a:spcPct val="150000"/>
              </a:lnSpc>
              <a:spcBef>
                <a:spcPts val="0"/>
              </a:spcBef>
              <a:spcAft>
                <a:spcPts val="0"/>
              </a:spcAft>
              <a:buFontTx/>
              <a:buChar char="-"/>
            </a:pPr>
            <a:r>
              <a:rPr lang="en-GB" altLang="en-US" sz="1800" dirty="0">
                <a:solidFill>
                  <a:schemeClr val="tx1"/>
                </a:solidFill>
                <a:latin typeface="SassoonPrimaryInfant"/>
                <a:cs typeface="Arial" panose="020B0604020202020204"/>
              </a:rPr>
              <a:t>Word reading</a:t>
            </a:r>
          </a:p>
          <a:p>
            <a:pPr lvl="1">
              <a:lnSpc>
                <a:spcPct val="150000"/>
              </a:lnSpc>
              <a:spcBef>
                <a:spcPts val="0"/>
              </a:spcBef>
              <a:spcAft>
                <a:spcPts val="0"/>
              </a:spcAft>
              <a:buFontTx/>
              <a:buChar char="-"/>
            </a:pPr>
            <a:r>
              <a:rPr lang="en-GB" altLang="en-US" sz="1800" dirty="0">
                <a:solidFill>
                  <a:schemeClr val="tx1"/>
                </a:solidFill>
                <a:latin typeface="SassoonPrimaryInfant"/>
                <a:cs typeface="Arial" panose="020B0604020202020204"/>
              </a:rPr>
              <a:t>Writing</a:t>
            </a:r>
          </a:p>
          <a:p>
            <a:pPr lvl="1">
              <a:lnSpc>
                <a:spcPct val="150000"/>
              </a:lnSpc>
              <a:spcBef>
                <a:spcPts val="0"/>
              </a:spcBef>
              <a:spcAft>
                <a:spcPts val="0"/>
              </a:spcAft>
              <a:buFontTx/>
              <a:buChar char="-"/>
            </a:pPr>
            <a:endParaRPr lang="en-GB" altLang="en-US" sz="1800" dirty="0">
              <a:solidFill>
                <a:schemeClr val="tx1"/>
              </a:solidFill>
              <a:latin typeface="SassoonPrimaryInfant"/>
              <a:cs typeface="Arial" panose="020B0604020202020204"/>
            </a:endParaRPr>
          </a:p>
          <a:p>
            <a:pPr>
              <a:lnSpc>
                <a:spcPct val="150000"/>
              </a:lnSpc>
              <a:spcBef>
                <a:spcPts val="0"/>
              </a:spcBef>
              <a:spcAft>
                <a:spcPts val="0"/>
              </a:spcAft>
            </a:pPr>
            <a:endParaRPr lang="en-GB" altLang="en-US" sz="1800" b="1" dirty="0">
              <a:solidFill>
                <a:srgbClr val="C00000"/>
              </a:solidFill>
              <a:cs typeface="Arial" panose="020B0604020202020204"/>
            </a:endParaRPr>
          </a:p>
          <a:p>
            <a:pPr>
              <a:lnSpc>
                <a:spcPct val="150000"/>
              </a:lnSpc>
              <a:spcBef>
                <a:spcPts val="0"/>
              </a:spcBef>
            </a:pPr>
            <a:r>
              <a:rPr lang="en-GB" altLang="en-US" sz="1800" b="1" dirty="0">
                <a:solidFill>
                  <a:srgbClr val="C00000"/>
                </a:solidFill>
                <a:latin typeface="SassoonPrimaryInfant"/>
              </a:rPr>
              <a:t>Mathematics</a:t>
            </a:r>
            <a:endParaRPr lang="en-GB" altLang="en-US" sz="1800" b="1" dirty="0">
              <a:solidFill>
                <a:srgbClr val="C00000"/>
              </a:solidFill>
              <a:latin typeface="SassoonPrimaryInfant" pitchFamily="2" charset="0"/>
            </a:endParaRPr>
          </a:p>
          <a:p>
            <a:pPr lvl="1">
              <a:lnSpc>
                <a:spcPct val="150000"/>
              </a:lnSpc>
              <a:spcBef>
                <a:spcPts val="0"/>
              </a:spcBef>
              <a:spcAft>
                <a:spcPts val="0"/>
              </a:spcAft>
              <a:buFontTx/>
              <a:buChar char="-"/>
            </a:pPr>
            <a:r>
              <a:rPr lang="en-GB" altLang="en-US" sz="1800" dirty="0">
                <a:solidFill>
                  <a:schemeClr val="tx1"/>
                </a:solidFill>
                <a:latin typeface="SassoonPrimaryInfant"/>
              </a:rPr>
              <a:t>Number</a:t>
            </a:r>
            <a:endParaRPr lang="en-GB" altLang="en-US" sz="1800" dirty="0">
              <a:solidFill>
                <a:schemeClr val="tx1"/>
              </a:solidFill>
              <a:latin typeface="SassoonPrimaryInfant" pitchFamily="2" charset="0"/>
            </a:endParaRPr>
          </a:p>
          <a:p>
            <a:pPr lvl="1">
              <a:lnSpc>
                <a:spcPct val="150000"/>
              </a:lnSpc>
              <a:spcBef>
                <a:spcPts val="0"/>
              </a:spcBef>
              <a:spcAft>
                <a:spcPts val="0"/>
              </a:spcAft>
              <a:buFont typeface="Corbel"/>
              <a:buChar char="•"/>
            </a:pPr>
            <a:r>
              <a:rPr lang="en-GB" altLang="en-US" sz="1800" dirty="0">
                <a:solidFill>
                  <a:schemeClr val="tx1"/>
                </a:solidFill>
                <a:latin typeface="SassoonPrimaryInfant"/>
              </a:rPr>
              <a:t>Numerical patterns</a:t>
            </a:r>
            <a:endParaRPr lang="en-GB" dirty="0">
              <a:solidFill>
                <a:schemeClr val="tx1"/>
              </a:solidFill>
            </a:endParaRPr>
          </a:p>
        </p:txBody>
      </p:sp>
      <p:grpSp>
        <p:nvGrpSpPr>
          <p:cNvPr id="22" name="Group 21"/>
          <p:cNvGrpSpPr/>
          <p:nvPr/>
        </p:nvGrpSpPr>
        <p:grpSpPr>
          <a:xfrm>
            <a:off x="3714750" y="2456138"/>
            <a:ext cx="3846484" cy="2159118"/>
            <a:chOff x="3714750" y="2456138"/>
            <a:chExt cx="3846484" cy="2159118"/>
          </a:xfrm>
        </p:grpSpPr>
        <p:sp>
          <p:nvSpPr>
            <p:cNvPr id="10" name="Rectangle 9"/>
            <p:cNvSpPr/>
            <p:nvPr/>
          </p:nvSpPr>
          <p:spPr>
            <a:xfrm>
              <a:off x="4076699" y="3079946"/>
              <a:ext cx="3308119" cy="707886"/>
            </a:xfrm>
            <a:prstGeom prst="rect">
              <a:avLst/>
            </a:prstGeom>
          </p:spPr>
          <p:txBody>
            <a:bodyPr wrap="square">
              <a:spAutoFit/>
            </a:bodyPr>
            <a:lstStyle/>
            <a:p>
              <a:r>
                <a:rPr lang="en-GB" sz="4000" dirty="0">
                  <a:solidFill>
                    <a:srgbClr val="C00000"/>
                  </a:solidFill>
                  <a:effectLst>
                    <a:outerShdw blurRad="38100" dist="38100" dir="2700000" algn="tl">
                      <a:srgbClr val="000000">
                        <a:alpha val="43137"/>
                      </a:srgbClr>
                    </a:outerShdw>
                  </a:effectLst>
                  <a:latin typeface="SassoonPrimaryInfant" pitchFamily="2" charset="0"/>
                </a:rPr>
                <a:t>Specific Areas</a:t>
              </a:r>
            </a:p>
          </p:txBody>
        </p:sp>
        <p:cxnSp>
          <p:nvCxnSpPr>
            <p:cNvPr id="11" name="Straight Arrow Connector 10"/>
            <p:cNvCxnSpPr/>
            <p:nvPr/>
          </p:nvCxnSpPr>
          <p:spPr>
            <a:xfrm flipV="1">
              <a:off x="6505575" y="2456138"/>
              <a:ext cx="879243" cy="66176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505575" y="4015696"/>
              <a:ext cx="1055659" cy="59956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flipH="1">
              <a:off x="3714750" y="2456138"/>
              <a:ext cx="1087657" cy="2159118"/>
              <a:chOff x="4164232" y="2418186"/>
              <a:chExt cx="1055659" cy="2159118"/>
            </a:xfrm>
          </p:grpSpPr>
          <p:cxnSp>
            <p:nvCxnSpPr>
              <p:cNvPr id="19" name="Straight Arrow Connector 18"/>
              <p:cNvCxnSpPr/>
              <p:nvPr/>
            </p:nvCxnSpPr>
            <p:spPr>
              <a:xfrm flipV="1">
                <a:off x="4164232" y="2418186"/>
                <a:ext cx="879243" cy="66176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164232" y="3977744"/>
                <a:ext cx="1055659" cy="59956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sp>
        <p:nvSpPr>
          <p:cNvPr id="14" name="Rectangle 13"/>
          <p:cNvSpPr/>
          <p:nvPr/>
        </p:nvSpPr>
        <p:spPr>
          <a:xfrm>
            <a:off x="1046137" y="1012550"/>
            <a:ext cx="8979082" cy="646331"/>
          </a:xfrm>
          <a:prstGeom prst="rect">
            <a:avLst/>
          </a:prstGeom>
        </p:spPr>
        <p:txBody>
          <a:bodyPr wrap="square">
            <a:spAutoFit/>
          </a:bodyPr>
          <a:lstStyle/>
          <a:p>
            <a:pPr algn="ctr">
              <a:buNone/>
            </a:pPr>
            <a:r>
              <a:rPr lang="en-GB" altLang="en-US" b="1" dirty="0">
                <a:latin typeface="SassoonPrimaryInfant" pitchFamily="2" charset="0"/>
              </a:rPr>
              <a:t>The Foundation Stage for children covers seven areas of learning</a:t>
            </a:r>
          </a:p>
          <a:p>
            <a:pPr algn="ctr">
              <a:buNone/>
            </a:pPr>
            <a:r>
              <a:rPr lang="en-GB" altLang="en-US" b="1" dirty="0">
                <a:latin typeface="SassoonPrimaryInfant" pitchFamily="2" charset="0"/>
              </a:rPr>
              <a:t> – all </a:t>
            </a:r>
            <a:r>
              <a:rPr lang="en-GB" b="1" dirty="0">
                <a:latin typeface="SassoonPrimaryInfant" pitchFamily="2" charset="0"/>
              </a:rPr>
              <a:t>areas of learning and development are important and inter-connected</a:t>
            </a:r>
            <a:r>
              <a:rPr lang="en-GB" altLang="en-US" dirty="0">
                <a:latin typeface="SassoonPrimaryInfant" pitchFamily="2" charset="0"/>
              </a:rPr>
              <a:t>.</a:t>
            </a:r>
          </a:p>
        </p:txBody>
      </p:sp>
    </p:spTree>
    <p:extLst>
      <p:ext uri="{BB962C8B-B14F-4D97-AF65-F5344CB8AC3E}">
        <p14:creationId xmlns:p14="http://schemas.microsoft.com/office/powerpoint/2010/main" val="440203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7891" y="4657978"/>
            <a:ext cx="4271972" cy="830997"/>
          </a:xfrm>
          <a:prstGeom prst="rect">
            <a:avLst/>
          </a:prstGeom>
        </p:spPr>
        <p:txBody>
          <a:bodyPr wrap="square" lIns="91440" tIns="45720" rIns="91440" bIns="45720" anchor="t">
            <a:spAutoFit/>
          </a:bodyPr>
          <a:lstStyle/>
          <a:p>
            <a:pPr lvl="1" algn="ctr"/>
            <a:r>
              <a:rPr lang="en-GB" sz="1600" b="1" dirty="0">
                <a:solidFill>
                  <a:prstClr val="black"/>
                </a:solidFill>
                <a:latin typeface="SassoonPrimaryInfant" pitchFamily="2" charset="0"/>
              </a:rPr>
              <a:t>Active Learning</a:t>
            </a:r>
          </a:p>
          <a:p>
            <a:pPr lvl="1" algn="ctr"/>
            <a:r>
              <a:rPr lang="en-GB" sz="1600" b="1" dirty="0">
                <a:solidFill>
                  <a:prstClr val="black"/>
                </a:solidFill>
                <a:latin typeface="SassoonPrimaryInfant" pitchFamily="2" charset="0"/>
              </a:rPr>
              <a:t>(motivation)</a:t>
            </a:r>
          </a:p>
          <a:p>
            <a:pPr lvl="1" algn="ctr"/>
            <a:endParaRPr lang="en-GB" sz="1600" dirty="0">
              <a:latin typeface="SassoonPrimaryInfant"/>
            </a:endParaRPr>
          </a:p>
        </p:txBody>
      </p:sp>
      <p:sp>
        <p:nvSpPr>
          <p:cNvPr id="8" name="Rectangle 7"/>
          <p:cNvSpPr/>
          <p:nvPr/>
        </p:nvSpPr>
        <p:spPr>
          <a:xfrm>
            <a:off x="8149450" y="4789032"/>
            <a:ext cx="3282630" cy="1077218"/>
          </a:xfrm>
          <a:prstGeom prst="rect">
            <a:avLst/>
          </a:prstGeom>
        </p:spPr>
        <p:txBody>
          <a:bodyPr wrap="none" lIns="91440" tIns="45720" rIns="91440" bIns="45720" anchor="t">
            <a:spAutoFit/>
          </a:bodyPr>
          <a:lstStyle/>
          <a:p>
            <a:pPr lvl="1"/>
            <a:r>
              <a:rPr lang="en-GB" sz="1600" b="1" dirty="0">
                <a:solidFill>
                  <a:prstClr val="black"/>
                </a:solidFill>
                <a:latin typeface="SassoonPrimaryInfant" pitchFamily="2" charset="0"/>
              </a:rPr>
              <a:t>Creating and Thinking Critically</a:t>
            </a:r>
          </a:p>
          <a:p>
            <a:pPr lvl="1" algn="ctr"/>
            <a:r>
              <a:rPr lang="en-GB" sz="1600" b="1" dirty="0">
                <a:solidFill>
                  <a:prstClr val="black"/>
                </a:solidFill>
                <a:latin typeface="SassoonPrimaryInfant" pitchFamily="2" charset="0"/>
              </a:rPr>
              <a:t>(Thinking)</a:t>
            </a:r>
          </a:p>
          <a:p>
            <a:pPr lvl="1" algn="ctr"/>
            <a:endParaRPr lang="en-GB" sz="1600" dirty="0">
              <a:latin typeface="SassoonPrimaryInfant" pitchFamily="2" charset="0"/>
            </a:endParaRPr>
          </a:p>
          <a:p>
            <a:pPr lvl="1" algn="ctr"/>
            <a:endParaRPr lang="en-GB" sz="1600" dirty="0">
              <a:solidFill>
                <a:prstClr val="black"/>
              </a:solidFill>
            </a:endParaRPr>
          </a:p>
        </p:txBody>
      </p:sp>
      <p:sp>
        <p:nvSpPr>
          <p:cNvPr id="9" name="Rectangle 8"/>
          <p:cNvSpPr/>
          <p:nvPr/>
        </p:nvSpPr>
        <p:spPr>
          <a:xfrm>
            <a:off x="1352766" y="1769565"/>
            <a:ext cx="8837164" cy="1077218"/>
          </a:xfrm>
          <a:prstGeom prst="rect">
            <a:avLst/>
          </a:prstGeom>
        </p:spPr>
        <p:txBody>
          <a:bodyPr wrap="square" lIns="91440" tIns="45720" rIns="91440" bIns="45720" anchor="t">
            <a:spAutoFit/>
          </a:bodyPr>
          <a:lstStyle/>
          <a:p>
            <a:pPr lvl="1" algn="ctr"/>
            <a:r>
              <a:rPr lang="en-GB" sz="1600" b="1" dirty="0">
                <a:solidFill>
                  <a:prstClr val="black"/>
                </a:solidFill>
                <a:latin typeface="SassoonPrimaryInfant" pitchFamily="2" charset="0"/>
              </a:rPr>
              <a:t>Playing and Exploring</a:t>
            </a:r>
          </a:p>
          <a:p>
            <a:pPr lvl="1" algn="ctr"/>
            <a:r>
              <a:rPr lang="en-GB" sz="1600" b="1" dirty="0">
                <a:solidFill>
                  <a:prstClr val="black"/>
                </a:solidFill>
                <a:latin typeface="SassoonPrimaryInfant" pitchFamily="2" charset="0"/>
              </a:rPr>
              <a:t>(engagement)</a:t>
            </a:r>
          </a:p>
          <a:p>
            <a:pPr lvl="1" algn="ctr"/>
            <a:endParaRPr lang="en-GB" sz="1600" dirty="0">
              <a:solidFill>
                <a:srgbClr val="3F3F3F"/>
              </a:solidFill>
              <a:latin typeface="Arial"/>
              <a:cs typeface="Arial"/>
            </a:endParaRPr>
          </a:p>
          <a:p>
            <a:pPr lvl="1"/>
            <a:endParaRPr lang="en-GB" sz="1600" dirty="0">
              <a:solidFill>
                <a:prstClr val="black"/>
              </a:solidFill>
            </a:endParaRPr>
          </a:p>
        </p:txBody>
      </p:sp>
      <p:grpSp>
        <p:nvGrpSpPr>
          <p:cNvPr id="32" name="Group 31"/>
          <p:cNvGrpSpPr/>
          <p:nvPr/>
        </p:nvGrpSpPr>
        <p:grpSpPr>
          <a:xfrm>
            <a:off x="3303946" y="2457305"/>
            <a:ext cx="5334258" cy="3775624"/>
            <a:chOff x="3593329" y="2152209"/>
            <a:chExt cx="5334258" cy="3775624"/>
          </a:xfrm>
        </p:grpSpPr>
        <p:sp>
          <p:nvSpPr>
            <p:cNvPr id="5" name="Oval 4"/>
            <p:cNvSpPr/>
            <p:nvPr/>
          </p:nvSpPr>
          <p:spPr>
            <a:xfrm>
              <a:off x="4668192" y="3194977"/>
              <a:ext cx="3206369" cy="2732856"/>
            </a:xfrm>
            <a:prstGeom prst="ellipse">
              <a:avLst/>
            </a:prstGeom>
          </p:spPr>
          <p:style>
            <a:lnRef idx="2">
              <a:schemeClr val="dk1"/>
            </a:lnRef>
            <a:fillRef idx="1">
              <a:schemeClr val="lt1"/>
            </a:fillRef>
            <a:effectRef idx="0">
              <a:schemeClr val="dk1"/>
            </a:effectRef>
            <a:fontRef idx="minor">
              <a:schemeClr val="dk1"/>
            </a:fontRef>
          </p:style>
          <p:txBody>
            <a:bodyPr lIns="91440" tIns="45720" rIns="91440" bIns="45720" rtlCol="0" anchor="ctr"/>
            <a:lstStyle/>
            <a:p>
              <a:pPr algn="ctr"/>
              <a:endParaRPr lang="en-GB" b="1" dirty="0">
                <a:solidFill>
                  <a:srgbClr val="C00000"/>
                </a:solidFill>
              </a:endParaRPr>
            </a:p>
            <a:p>
              <a:pPr algn="ctr"/>
              <a:endParaRPr lang="en-GB" b="1" dirty="0">
                <a:solidFill>
                  <a:srgbClr val="C00000"/>
                </a:solidFill>
                <a:latin typeface="SassoonPrimaryInfant" pitchFamily="2" charset="0"/>
              </a:endParaRPr>
            </a:p>
            <a:p>
              <a:pPr algn="ctr"/>
              <a:endParaRPr lang="en-GB" b="1" dirty="0">
                <a:solidFill>
                  <a:srgbClr val="C00000"/>
                </a:solidFill>
                <a:latin typeface="SassoonPrimaryInfant" pitchFamily="2" charset="0"/>
              </a:endParaRPr>
            </a:p>
            <a:p>
              <a:pPr algn="ctr"/>
              <a:r>
                <a:rPr lang="en-GB" b="1" dirty="0">
                  <a:solidFill>
                    <a:srgbClr val="C00000"/>
                  </a:solidFill>
                  <a:latin typeface="SassoonPrimaryInfant"/>
                </a:rPr>
                <a:t>Characteristics of Effective Teaching and Learning</a:t>
              </a:r>
              <a:endParaRPr lang="en-GB" b="1" dirty="0">
                <a:solidFill>
                  <a:srgbClr val="C00000"/>
                </a:solidFill>
                <a:latin typeface="SassoonPrimaryInfant" pitchFamily="2" charset="0"/>
              </a:endParaRPr>
            </a:p>
            <a:p>
              <a:pPr algn="ctr"/>
              <a:r>
                <a:rPr lang="en-GB" sz="1400" dirty="0">
                  <a:latin typeface="SassoonPrimaryInfant" pitchFamily="2" charset="0"/>
                </a:rPr>
                <a:t>The ways in which your child engages with other people and their environment</a:t>
              </a:r>
              <a:endParaRPr lang="en-GB" sz="1400" b="1" dirty="0">
                <a:solidFill>
                  <a:srgbClr val="C00000"/>
                </a:solidFill>
                <a:latin typeface="SassoonPrimaryInfant" pitchFamily="2" charset="0"/>
              </a:endParaRPr>
            </a:p>
            <a:p>
              <a:pPr marL="285750" indent="-285750" algn="ctr">
                <a:buFont typeface="Arial" pitchFamily="34" charset="0"/>
                <a:buChar char="•"/>
              </a:pPr>
              <a:endParaRPr lang="en-GB" dirty="0"/>
            </a:p>
            <a:p>
              <a:pPr algn="ctr"/>
              <a:endParaRPr lang="en-GB" dirty="0"/>
            </a:p>
            <a:p>
              <a:pPr algn="ctr"/>
              <a:r>
                <a:rPr lang="en-GB" dirty="0"/>
                <a:t> </a:t>
              </a:r>
            </a:p>
          </p:txBody>
        </p:sp>
        <p:cxnSp>
          <p:nvCxnSpPr>
            <p:cNvPr id="10" name="Straight Arrow Connector 9"/>
            <p:cNvCxnSpPr/>
            <p:nvPr/>
          </p:nvCxnSpPr>
          <p:spPr>
            <a:xfrm flipV="1">
              <a:off x="6271376" y="2152209"/>
              <a:ext cx="0" cy="852093"/>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18831" y="3871503"/>
              <a:ext cx="1008756" cy="47677"/>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593329" y="3919180"/>
              <a:ext cx="845322" cy="64840"/>
            </a:xfrm>
            <a:prstGeom prst="straightConnector1">
              <a:avLst/>
            </a:prstGeom>
            <a:ln>
              <a:tailEnd type="triangle"/>
            </a:ln>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2"/>
          <a:stretch>
            <a:fillRect/>
          </a:stretch>
        </p:blipFill>
        <p:spPr>
          <a:xfrm>
            <a:off x="1352766" y="2343468"/>
            <a:ext cx="1664152" cy="222803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9212260" y="2379825"/>
            <a:ext cx="1701583" cy="227815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11605" t="7655" r="5192" b="12618"/>
          <a:stretch/>
        </p:blipFill>
        <p:spPr>
          <a:xfrm>
            <a:off x="4987007" y="341819"/>
            <a:ext cx="1968137" cy="1463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4985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424" y="515931"/>
            <a:ext cx="9875520" cy="1356360"/>
          </a:xfrm>
        </p:spPr>
        <p:txBody>
          <a:bodyPr>
            <a:norm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Inside Learning</a:t>
            </a:r>
          </a:p>
        </p:txBody>
      </p:sp>
      <p:pic>
        <p:nvPicPr>
          <p:cNvPr id="7170" name="Picture 2" descr="c830f601-e743-47fa-8c49-a17c006f384b@EURP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140" y="4698986"/>
            <a:ext cx="2190443" cy="16428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5a5a77e7-c38d-4a48-8a52-f9e0f4b981a2@EURP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9714691" y="2672318"/>
            <a:ext cx="2261986" cy="1696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1" name="Picture 3" descr="0f181f73-3099-42d6-ad11-07daa8f7d111@EURP1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09382" y="2142978"/>
            <a:ext cx="2165494" cy="1624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4a56dffe-46bb-4e6a-bbee-3022f961f0b0@EURP1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56070" y="3325498"/>
            <a:ext cx="2380724" cy="1785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3" name="Picture 5" descr="45640367-ade7-4f13-bed0-408346dd7ffa@EURP1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159884" y="2009014"/>
            <a:ext cx="2571486" cy="1928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4" name="Picture 6" descr="6ead34c3-bcf5-4c88-9d10-211276878e10@EURP19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45765" y="4697879"/>
            <a:ext cx="1895342" cy="14215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5" name="Picture 7" descr="9ef8c876-a9b1-4b54-9384-6361886e800d@EURP19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2736" y="2898817"/>
            <a:ext cx="1759269" cy="1319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6" name="Picture 8" descr="5edcebbb-8164-4ae3-9f61-225d7e011d48@EURP19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8374010" y="674544"/>
            <a:ext cx="1648974" cy="123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7" name="Picture 9" descr="31011ced-f957-427b-9a72-b38ccaa8c96e@EURP19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9987073" y="5086797"/>
            <a:ext cx="1626081" cy="1219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8" name="Picture 10" descr="8cffdee6-b862-48b0-bae2-ba43be59e616@EURP19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414677" y="859080"/>
            <a:ext cx="1863509" cy="1397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9" name="Picture 11" descr="5457d5d9-2a50-4eff-9a22-e388d3a6e7d0@EURP19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67876" y="5045503"/>
            <a:ext cx="1728420" cy="1296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48379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Outside Learning </a:t>
            </a:r>
          </a:p>
        </p:txBody>
      </p:sp>
      <p:pic>
        <p:nvPicPr>
          <p:cNvPr id="2051" name="Picture 3" descr="c8b2c0cc-c1bb-44bd-91d1-e6dd17d0376a@EURP19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6216" y="876163"/>
            <a:ext cx="3198198" cy="2398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3"/>
          <a:srcRect l="16911" t="18281" r="20050" b="16848"/>
          <a:stretch/>
        </p:blipFill>
        <p:spPr>
          <a:xfrm>
            <a:off x="435990" y="4197069"/>
            <a:ext cx="2756919" cy="2127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4"/>
          <a:srcRect l="36315" t="22953" r="25862" b="15625"/>
          <a:stretch/>
        </p:blipFill>
        <p:spPr>
          <a:xfrm>
            <a:off x="6710446" y="1802230"/>
            <a:ext cx="1966289" cy="23948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5"/>
          <a:srcRect l="31466" t="23168" r="30549" b="15409"/>
          <a:stretch/>
        </p:blipFill>
        <p:spPr>
          <a:xfrm>
            <a:off x="9333824" y="2688355"/>
            <a:ext cx="2488054" cy="30174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6"/>
          <a:srcRect l="38901" t="15194" r="21660" b="13686"/>
          <a:stretch/>
        </p:blipFill>
        <p:spPr>
          <a:xfrm>
            <a:off x="3705156" y="1802230"/>
            <a:ext cx="1862661" cy="251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7"/>
          <a:srcRect l="26918" t="35796" r="27486" b="31250"/>
          <a:stretch/>
        </p:blipFill>
        <p:spPr>
          <a:xfrm>
            <a:off x="4537166" y="4605458"/>
            <a:ext cx="3035916" cy="1645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9621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Our School Day</a:t>
            </a:r>
          </a:p>
        </p:txBody>
      </p:sp>
      <p:sp>
        <p:nvSpPr>
          <p:cNvPr id="3" name="Content Placeholder 2"/>
          <p:cNvSpPr>
            <a:spLocks noGrp="1"/>
          </p:cNvSpPr>
          <p:nvPr>
            <p:ph idx="1"/>
          </p:nvPr>
        </p:nvSpPr>
        <p:spPr>
          <a:xfrm>
            <a:off x="1143000" y="2057400"/>
            <a:ext cx="9872871" cy="4221480"/>
          </a:xfrm>
        </p:spPr>
        <p:txBody>
          <a:bodyPr>
            <a:normAutofit/>
          </a:bodyPr>
          <a:lstStyle/>
          <a:p>
            <a:pPr marL="45720" indent="0">
              <a:buNone/>
            </a:pPr>
            <a:endParaRPr lang="en-GB" sz="3600" dirty="0">
              <a:latin typeface="SassoonPrimaryInfant" pitchFamily="2" charset="0"/>
            </a:endParaRPr>
          </a:p>
          <a:p>
            <a:r>
              <a:rPr lang="en-GB" sz="2400" dirty="0">
                <a:latin typeface="SassoonPrimaryInfant" pitchFamily="2" charset="0"/>
              </a:rPr>
              <a:t>Gates open at 8.30am</a:t>
            </a:r>
          </a:p>
          <a:p>
            <a:r>
              <a:rPr lang="en-GB" sz="2400" dirty="0">
                <a:latin typeface="SassoonPrimaryInfant" pitchFamily="2" charset="0"/>
              </a:rPr>
              <a:t>Doors open at 8.40am</a:t>
            </a:r>
          </a:p>
          <a:p>
            <a:r>
              <a:rPr lang="en-GB" sz="2400" dirty="0">
                <a:latin typeface="SassoonPrimaryInfant" pitchFamily="2" charset="0"/>
              </a:rPr>
              <a:t>Lunch is 11.45am – 12.45pm</a:t>
            </a:r>
          </a:p>
          <a:p>
            <a:r>
              <a:rPr lang="en-GB" sz="2400" dirty="0">
                <a:latin typeface="SassoonPrimaryInfant" pitchFamily="2" charset="0"/>
              </a:rPr>
              <a:t>Home time is 3.10pm </a:t>
            </a:r>
          </a:p>
          <a:p>
            <a:pPr marL="45720" indent="0">
              <a:buNone/>
            </a:pPr>
            <a:r>
              <a:rPr lang="en-GB" sz="2400" dirty="0"/>
              <a:t>                            </a:t>
            </a:r>
          </a:p>
          <a:p>
            <a:pPr marL="45720" indent="0">
              <a:buNone/>
            </a:pPr>
            <a:r>
              <a:rPr lang="en-GB" dirty="0">
                <a:latin typeface="SassoonPrimaryInfant" pitchFamily="2" charset="0"/>
              </a:rPr>
              <a:t>We ask that children arrive promptly and are picked up on time and you</a:t>
            </a:r>
          </a:p>
          <a:p>
            <a:pPr marL="45720" indent="0">
              <a:buNone/>
            </a:pPr>
            <a:r>
              <a:rPr lang="en-GB" dirty="0">
                <a:latin typeface="SassoonPrimaryInfant" pitchFamily="2" charset="0"/>
              </a:rPr>
              <a:t>ring school if there is anyone different collecting your child.</a:t>
            </a:r>
          </a:p>
        </p:txBody>
      </p:sp>
    </p:spTree>
    <p:extLst>
      <p:ext uri="{BB962C8B-B14F-4D97-AF65-F5344CB8AC3E}">
        <p14:creationId xmlns:p14="http://schemas.microsoft.com/office/powerpoint/2010/main" val="195911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7862" y="651163"/>
            <a:ext cx="6560551" cy="5447645"/>
          </a:xfrm>
          <a:prstGeom prst="rect">
            <a:avLst/>
          </a:prstGeom>
          <a:noFill/>
        </p:spPr>
        <p:txBody>
          <a:bodyPr wrap="square" rtlCol="0">
            <a:spAutoFit/>
          </a:bodyPr>
          <a:lstStyle/>
          <a:p>
            <a:pPr algn="ctr"/>
            <a:r>
              <a:rPr lang="en-GB" sz="3600" dirty="0">
                <a:latin typeface="SassoonPrimaryInfant" pitchFamily="2" charset="0"/>
              </a:rPr>
              <a:t>RWI Phonics </a:t>
            </a:r>
          </a:p>
          <a:p>
            <a:pPr marL="285750" indent="-285750" fontAlgn="t">
              <a:buFont typeface="Arial" panose="020B0604020202020204" pitchFamily="34" charset="0"/>
              <a:buChar char="•"/>
            </a:pPr>
            <a:r>
              <a:rPr lang="en-GB" sz="2000" dirty="0">
                <a:latin typeface="SassoonPrimaryInfant" pitchFamily="2" charset="0"/>
              </a:rPr>
              <a:t>Read Write </a:t>
            </a:r>
            <a:r>
              <a:rPr lang="en-GB" sz="2000" dirty="0" err="1">
                <a:latin typeface="SassoonPrimaryInfant" pitchFamily="2" charset="0"/>
              </a:rPr>
              <a:t>Inc</a:t>
            </a:r>
            <a:r>
              <a:rPr lang="en-GB" sz="2000" dirty="0">
                <a:latin typeface="SassoonPrimaryInfant" pitchFamily="2" charset="0"/>
              </a:rPr>
              <a:t> (RWI) is a phonics complete literacy programme which helps all children learn to read fluently and at speed so they can focus on developing their skills in comprehension, vocabulary and spelling. </a:t>
            </a:r>
          </a:p>
          <a:p>
            <a:pPr marL="285750" indent="-285750" fontAlgn="t">
              <a:buFont typeface="Arial" panose="020B0604020202020204" pitchFamily="34" charset="0"/>
              <a:buChar char="•"/>
            </a:pPr>
            <a:r>
              <a:rPr lang="en-GB" sz="2000" dirty="0">
                <a:latin typeface="SassoonPrimaryInfant" pitchFamily="2" charset="0"/>
              </a:rPr>
              <a:t>The programme is designed for children aged 4-7. However, at Woodthorne we begin the programme in Nursery and will continue teaching RWI to children beyond the age of 7 if they still need support in their reading. </a:t>
            </a:r>
          </a:p>
          <a:p>
            <a:pPr marL="285750" indent="-285750" fontAlgn="t">
              <a:buFont typeface="Arial" panose="020B0604020202020204" pitchFamily="34" charset="0"/>
              <a:buChar char="•"/>
            </a:pPr>
            <a:r>
              <a:rPr lang="en-GB" sz="2000" dirty="0">
                <a:latin typeface="SassoonPrimaryInfant" pitchFamily="2" charset="0"/>
              </a:rPr>
              <a:t>RWI was developed by Ruth </a:t>
            </a:r>
            <a:r>
              <a:rPr lang="en-GB" sz="2000" dirty="0" err="1">
                <a:latin typeface="SassoonPrimaryInfant" pitchFamily="2" charset="0"/>
              </a:rPr>
              <a:t>Miskin</a:t>
            </a:r>
            <a:r>
              <a:rPr lang="en-GB" sz="2000" dirty="0">
                <a:latin typeface="SassoonPrimaryInfant" pitchFamily="2" charset="0"/>
              </a:rPr>
              <a:t> and more information on this can be found at </a:t>
            </a:r>
            <a:r>
              <a:rPr lang="en-GB" sz="2000" dirty="0">
                <a:latin typeface="SassoonPrimaryInfant" pitchFamily="2" charset="0"/>
                <a:hlinkClick r:id="rId2"/>
              </a:rPr>
              <a:t>https://ruthmiskin.com/en/find-out-more/parents/</a:t>
            </a:r>
            <a:endParaRPr lang="en-GB" sz="4000" dirty="0">
              <a:latin typeface="SassoonPrimaryInfant" pitchFamily="2" charset="0"/>
            </a:endParaRPr>
          </a:p>
          <a:p>
            <a:pPr algn="ctr"/>
            <a:endParaRPr lang="en-GB" sz="3600" dirty="0">
              <a:latin typeface="SassoonPrimaryInfant" pitchFamily="2" charset="0"/>
            </a:endParaRPr>
          </a:p>
          <a:p>
            <a:pPr algn="ctr"/>
            <a:endParaRPr lang="en-GB" sz="3600" dirty="0">
              <a:latin typeface="SassoonPrimaryInfant" pitchFamily="2" charset="0"/>
            </a:endParaRPr>
          </a:p>
        </p:txBody>
      </p:sp>
      <p:pic>
        <p:nvPicPr>
          <p:cNvPr id="3" name="Picture 2"/>
          <p:cNvPicPr>
            <a:picLocks noChangeAspect="1"/>
          </p:cNvPicPr>
          <p:nvPr/>
        </p:nvPicPr>
        <p:blipFill>
          <a:blip r:embed="rId3"/>
          <a:stretch>
            <a:fillRect/>
          </a:stretch>
        </p:blipFill>
        <p:spPr>
          <a:xfrm rot="20746406">
            <a:off x="513098" y="577697"/>
            <a:ext cx="2075535" cy="832559"/>
          </a:xfrm>
          <a:prstGeom prst="rect">
            <a:avLst/>
          </a:prstGeom>
        </p:spPr>
      </p:pic>
      <p:pic>
        <p:nvPicPr>
          <p:cNvPr id="6" name="Picture 5"/>
          <p:cNvPicPr>
            <a:picLocks noChangeAspect="1"/>
          </p:cNvPicPr>
          <p:nvPr/>
        </p:nvPicPr>
        <p:blipFill rotWithShape="1">
          <a:blip r:embed="rId4"/>
          <a:srcRect l="13823" t="14169" r="2754" b="13835"/>
          <a:stretch/>
        </p:blipFill>
        <p:spPr>
          <a:xfrm>
            <a:off x="561230" y="4324220"/>
            <a:ext cx="3814050" cy="2088076"/>
          </a:xfrm>
          <a:prstGeom prst="rect">
            <a:avLst/>
          </a:prstGeom>
        </p:spPr>
      </p:pic>
      <p:pic>
        <p:nvPicPr>
          <p:cNvPr id="7" name="Picture 6"/>
          <p:cNvPicPr>
            <a:picLocks noChangeAspect="1"/>
          </p:cNvPicPr>
          <p:nvPr/>
        </p:nvPicPr>
        <p:blipFill rotWithShape="1">
          <a:blip r:embed="rId5"/>
          <a:srcRect l="10209" t="9165" r="5978" b="16464"/>
          <a:stretch/>
        </p:blipFill>
        <p:spPr>
          <a:xfrm>
            <a:off x="360933" y="2356082"/>
            <a:ext cx="3594249" cy="1793966"/>
          </a:xfrm>
          <a:prstGeom prst="rect">
            <a:avLst/>
          </a:prstGeom>
        </p:spPr>
      </p:pic>
    </p:spTree>
    <p:extLst>
      <p:ext uri="{BB962C8B-B14F-4D97-AF65-F5344CB8AC3E}">
        <p14:creationId xmlns:p14="http://schemas.microsoft.com/office/powerpoint/2010/main" val="3929364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51724" y="627235"/>
            <a:ext cx="9875520" cy="1356360"/>
          </a:xfrm>
        </p:spPr>
        <p:txBody>
          <a:bodyPr>
            <a:normAutofit fontScale="90000"/>
          </a:bodyPr>
          <a:lstStyle/>
          <a:p>
            <a:pPr algn="ctr"/>
            <a:r>
              <a:rPr lang="en-GB" sz="5400" dirty="0">
                <a:solidFill>
                  <a:srgbClr val="C00000"/>
                </a:solidFill>
                <a:effectLst>
                  <a:outerShdw blurRad="38100" dist="38100" dir="2700000" algn="tl">
                    <a:srgbClr val="000000">
                      <a:alpha val="43137"/>
                    </a:srgbClr>
                  </a:outerShdw>
                </a:effectLst>
                <a:latin typeface="SassoonPrimaryInfant"/>
              </a:rPr>
              <a:t>How We Learn</a:t>
            </a:r>
            <a:br>
              <a:rPr lang="en-GB" sz="5400" dirty="0">
                <a:solidFill>
                  <a:srgbClr val="C00000"/>
                </a:solidFill>
                <a:effectLst>
                  <a:outerShdw blurRad="38100" dist="38100" dir="2700000" algn="tl">
                    <a:srgbClr val="000000">
                      <a:alpha val="43137"/>
                    </a:srgbClr>
                  </a:outerShdw>
                </a:effectLst>
                <a:latin typeface="SassoonPrimaryInfant"/>
              </a:rPr>
            </a:br>
            <a:br>
              <a:rPr lang="en-GB" sz="5400" dirty="0">
                <a:solidFill>
                  <a:srgbClr val="C00000"/>
                </a:solidFill>
                <a:effectLst>
                  <a:outerShdw blurRad="38100" dist="38100" dir="2700000" algn="tl">
                    <a:srgbClr val="000000">
                      <a:alpha val="43137"/>
                    </a:srgbClr>
                  </a:outerShdw>
                </a:effectLst>
                <a:latin typeface="SassoonPrimaryInfant"/>
              </a:rPr>
            </a:br>
            <a:r>
              <a:rPr lang="en-GB" sz="4900" dirty="0">
                <a:solidFill>
                  <a:schemeClr val="tx1"/>
                </a:solidFill>
                <a:latin typeface="SassoonPrimaryInfant"/>
              </a:rPr>
              <a:t>We learn through play</a:t>
            </a:r>
          </a:p>
        </p:txBody>
      </p:sp>
      <p:sp>
        <p:nvSpPr>
          <p:cNvPr id="10" name="Rectangle 9"/>
          <p:cNvSpPr/>
          <p:nvPr/>
        </p:nvSpPr>
        <p:spPr>
          <a:xfrm>
            <a:off x="1323702" y="5509796"/>
            <a:ext cx="10075817" cy="954107"/>
          </a:xfrm>
          <a:prstGeom prst="rect">
            <a:avLst/>
          </a:prstGeom>
        </p:spPr>
        <p:txBody>
          <a:bodyPr wrap="square">
            <a:spAutoFit/>
          </a:bodyPr>
          <a:lstStyle/>
          <a:p>
            <a:pPr algn="ctr"/>
            <a:r>
              <a:rPr lang="en-GB" sz="2800" dirty="0">
                <a:ln w="12700">
                  <a:solidFill>
                    <a:schemeClr val="accent1"/>
                  </a:solidFill>
                  <a:prstDash val="solid"/>
                </a:ln>
                <a:solidFill>
                  <a:schemeClr val="accent1"/>
                </a:solidFill>
                <a:latin typeface="SassoonPrimaryInfant" pitchFamily="2" charset="0"/>
              </a:rPr>
              <a:t>Adults spend time with children &amp; make regular observations, these help us to plan.</a:t>
            </a:r>
            <a:endParaRPr lang="en-GB" sz="2800" dirty="0">
              <a:ln w="12700">
                <a:solidFill>
                  <a:schemeClr val="accent1"/>
                </a:solidFill>
                <a:prstDash val="solid"/>
              </a:ln>
              <a:solidFill>
                <a:schemeClr val="accent1"/>
              </a:solidFill>
            </a:endParaRPr>
          </a:p>
        </p:txBody>
      </p:sp>
      <p:pic>
        <p:nvPicPr>
          <p:cNvPr id="12" name="Picture 11"/>
          <p:cNvPicPr/>
          <p:nvPr/>
        </p:nvPicPr>
        <p:blipFill rotWithShape="1">
          <a:blip r:embed="rId2"/>
          <a:srcRect l="39669" t="16673" r="21088" b="13194"/>
          <a:stretch/>
        </p:blipFill>
        <p:spPr bwMode="auto">
          <a:xfrm>
            <a:off x="303933" y="1305415"/>
            <a:ext cx="2034534" cy="2756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6" name="Picture 5"/>
          <p:cNvPicPr>
            <a:picLocks noChangeAspect="1"/>
          </p:cNvPicPr>
          <p:nvPr/>
        </p:nvPicPr>
        <p:blipFill rotWithShape="1">
          <a:blip r:embed="rId3"/>
          <a:srcRect l="18373" t="14547" r="20043" b="14332"/>
          <a:stretch/>
        </p:blipFill>
        <p:spPr>
          <a:xfrm>
            <a:off x="6221808" y="2901138"/>
            <a:ext cx="2681307" cy="23223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l="18559" t="19289" r="12906" b="15194"/>
          <a:stretch/>
        </p:blipFill>
        <p:spPr>
          <a:xfrm>
            <a:off x="2736865" y="2891411"/>
            <a:ext cx="2952619" cy="2116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5"/>
          <a:srcRect l="22695" t="15420" r="25666" b="16137"/>
          <a:stretch/>
        </p:blipFill>
        <p:spPr>
          <a:xfrm>
            <a:off x="9218952" y="2070333"/>
            <a:ext cx="2546806" cy="25316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7657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262743"/>
          </a:xfrm>
        </p:spPr>
        <p:txBody>
          <a:bodyPr>
            <a:normAutofit fontScale="90000"/>
          </a:bodyPr>
          <a:lstStyle/>
          <a:p>
            <a:pPr algn="ctr"/>
            <a:r>
              <a:rPr lang="en-GB" sz="4400">
                <a:solidFill>
                  <a:srgbClr val="C00000"/>
                </a:solidFill>
                <a:effectLst>
                  <a:outerShdw blurRad="38100" dist="38100" dir="2700000" algn="tl">
                    <a:srgbClr val="000000">
                      <a:alpha val="43137"/>
                    </a:srgbClr>
                  </a:outerShdw>
                </a:effectLst>
                <a:latin typeface="SassoonPrimaryInfant" pitchFamily="2" charset="0"/>
              </a:rPr>
              <a:t>Daily Activities</a:t>
            </a:r>
            <a:br>
              <a:rPr lang="en-GB" sz="4400">
                <a:solidFill>
                  <a:srgbClr val="C00000"/>
                </a:solidFill>
                <a:effectLst>
                  <a:outerShdw blurRad="38100" dist="38100" dir="2700000" algn="tl">
                    <a:srgbClr val="000000">
                      <a:alpha val="43137"/>
                    </a:srgbClr>
                  </a:outerShdw>
                </a:effectLst>
                <a:latin typeface="SassoonPrimaryInfant" pitchFamily="2" charset="0"/>
              </a:rPr>
            </a:br>
            <a:br>
              <a:rPr lang="en-GB">
                <a:solidFill>
                  <a:srgbClr val="C00000"/>
                </a:solidFill>
              </a:rPr>
            </a:br>
            <a:endParaRPr lang="en-GB"/>
          </a:p>
        </p:txBody>
      </p:sp>
      <p:sp>
        <p:nvSpPr>
          <p:cNvPr id="8" name="TextBox 7"/>
          <p:cNvSpPr txBox="1"/>
          <p:nvPr/>
        </p:nvSpPr>
        <p:spPr>
          <a:xfrm>
            <a:off x="2732141" y="4479071"/>
            <a:ext cx="3348619" cy="1323439"/>
          </a:xfrm>
          <a:prstGeom prst="rect">
            <a:avLst/>
          </a:prstGeom>
          <a:noFill/>
        </p:spPr>
        <p:txBody>
          <a:bodyPr wrap="square" rtlCol="0">
            <a:spAutoFit/>
          </a:bodyPr>
          <a:lstStyle/>
          <a:p>
            <a:pPr algn="ctr"/>
            <a:r>
              <a:rPr lang="en-GB" sz="4000" dirty="0">
                <a:solidFill>
                  <a:srgbClr val="C00000"/>
                </a:solidFill>
                <a:latin typeface="SassoonPrimaryInfant" pitchFamily="2" charset="0"/>
              </a:rPr>
              <a:t>Outdoor learning</a:t>
            </a:r>
          </a:p>
        </p:txBody>
      </p:sp>
      <p:sp>
        <p:nvSpPr>
          <p:cNvPr id="9" name="TextBox 8"/>
          <p:cNvSpPr txBox="1"/>
          <p:nvPr/>
        </p:nvSpPr>
        <p:spPr>
          <a:xfrm>
            <a:off x="645536" y="1668962"/>
            <a:ext cx="6721341" cy="1323439"/>
          </a:xfrm>
          <a:prstGeom prst="rect">
            <a:avLst/>
          </a:prstGeom>
          <a:noFill/>
        </p:spPr>
        <p:txBody>
          <a:bodyPr wrap="square" rtlCol="0">
            <a:spAutoFit/>
          </a:bodyPr>
          <a:lstStyle/>
          <a:p>
            <a:pPr algn="ctr"/>
            <a:r>
              <a:rPr lang="en-GB" sz="4000" dirty="0">
                <a:solidFill>
                  <a:srgbClr val="C00000"/>
                </a:solidFill>
                <a:latin typeface="SassoonPrimaryInfant" pitchFamily="2" charset="0"/>
              </a:rPr>
              <a:t>Child initiated</a:t>
            </a:r>
          </a:p>
          <a:p>
            <a:pPr algn="ctr"/>
            <a:r>
              <a:rPr lang="en-GB" sz="4000" dirty="0">
                <a:solidFill>
                  <a:srgbClr val="C00000"/>
                </a:solidFill>
                <a:latin typeface="SassoonPrimaryInfant" pitchFamily="2" charset="0"/>
              </a:rPr>
              <a:t> learning  </a:t>
            </a:r>
          </a:p>
        </p:txBody>
      </p:sp>
      <p:sp>
        <p:nvSpPr>
          <p:cNvPr id="12" name="TextBox 11"/>
          <p:cNvSpPr txBox="1"/>
          <p:nvPr/>
        </p:nvSpPr>
        <p:spPr>
          <a:xfrm>
            <a:off x="5857036" y="4479071"/>
            <a:ext cx="3752850" cy="1323439"/>
          </a:xfrm>
          <a:prstGeom prst="rect">
            <a:avLst/>
          </a:prstGeom>
          <a:noFill/>
        </p:spPr>
        <p:txBody>
          <a:bodyPr wrap="square" rtlCol="0">
            <a:spAutoFit/>
          </a:bodyPr>
          <a:lstStyle/>
          <a:p>
            <a:pPr algn="ctr"/>
            <a:r>
              <a:rPr lang="en-GB" sz="4000" dirty="0">
                <a:solidFill>
                  <a:srgbClr val="C00000"/>
                </a:solidFill>
                <a:latin typeface="SassoonPrimaryInfant" pitchFamily="2" charset="0"/>
              </a:rPr>
              <a:t>Indoor</a:t>
            </a:r>
          </a:p>
          <a:p>
            <a:pPr algn="ctr"/>
            <a:r>
              <a:rPr lang="en-GB" sz="4000" dirty="0">
                <a:solidFill>
                  <a:srgbClr val="C00000"/>
                </a:solidFill>
                <a:latin typeface="SassoonPrimaryInfant" pitchFamily="2" charset="0"/>
              </a:rPr>
              <a:t> learning</a:t>
            </a:r>
          </a:p>
        </p:txBody>
      </p:sp>
      <p:sp>
        <p:nvSpPr>
          <p:cNvPr id="4" name="Rectangle 3"/>
          <p:cNvSpPr/>
          <p:nvPr/>
        </p:nvSpPr>
        <p:spPr>
          <a:xfrm>
            <a:off x="8080406" y="1668963"/>
            <a:ext cx="3058961" cy="1323439"/>
          </a:xfrm>
          <a:prstGeom prst="rect">
            <a:avLst/>
          </a:prstGeom>
        </p:spPr>
        <p:txBody>
          <a:bodyPr wrap="square">
            <a:spAutoFit/>
          </a:bodyPr>
          <a:lstStyle/>
          <a:p>
            <a:pPr algn="ctr"/>
            <a:r>
              <a:rPr lang="en-GB" sz="4000" dirty="0">
                <a:solidFill>
                  <a:srgbClr val="C00000"/>
                </a:solidFill>
                <a:latin typeface="SassoonPrimaryInfant" pitchFamily="2" charset="0"/>
              </a:rPr>
              <a:t>Adult led learning</a:t>
            </a:r>
          </a:p>
        </p:txBody>
      </p:sp>
      <p:sp>
        <p:nvSpPr>
          <p:cNvPr id="3" name="AutoShape 2" descr="Kids Playing with Puppets Clip Art - Kids Playing with Puppet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6653349" y="1451875"/>
            <a:ext cx="1784920" cy="1960099"/>
          </a:xfrm>
          <a:prstGeom prst="rect">
            <a:avLst/>
          </a:prstGeom>
        </p:spPr>
      </p:pic>
      <p:pic>
        <p:nvPicPr>
          <p:cNvPr id="6" name="Picture 5"/>
          <p:cNvPicPr>
            <a:picLocks noChangeAspect="1"/>
          </p:cNvPicPr>
          <p:nvPr/>
        </p:nvPicPr>
        <p:blipFill>
          <a:blip r:embed="rId3"/>
          <a:stretch>
            <a:fillRect/>
          </a:stretch>
        </p:blipFill>
        <p:spPr>
          <a:xfrm>
            <a:off x="601914" y="1234217"/>
            <a:ext cx="1788559" cy="2192930"/>
          </a:xfrm>
          <a:prstGeom prst="rect">
            <a:avLst/>
          </a:prstGeom>
        </p:spPr>
      </p:pic>
      <p:pic>
        <p:nvPicPr>
          <p:cNvPr id="7" name="Picture 6"/>
          <p:cNvPicPr>
            <a:picLocks noChangeAspect="1"/>
          </p:cNvPicPr>
          <p:nvPr/>
        </p:nvPicPr>
        <p:blipFill rotWithShape="1">
          <a:blip r:embed="rId4"/>
          <a:srcRect l="5541" t="6000" r="7003" b="8219"/>
          <a:stretch/>
        </p:blipFill>
        <p:spPr>
          <a:xfrm>
            <a:off x="645536" y="3991210"/>
            <a:ext cx="2612572" cy="2029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5"/>
          <a:srcRect l="7084" t="6248" r="7084" b="9875"/>
          <a:stretch/>
        </p:blipFill>
        <p:spPr>
          <a:xfrm>
            <a:off x="8987246" y="3847518"/>
            <a:ext cx="2386148" cy="23164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2517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089967C-F21F-4E2F-9683-85468132CCA3" descr="D8C03F79-C34D-4FCC-B960-9FD8AA95908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303" y="4032302"/>
            <a:ext cx="1392873" cy="139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316" y="2265175"/>
            <a:ext cx="1592848" cy="153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968" y="2481907"/>
            <a:ext cx="1575928" cy="130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http://www.perryhallmat.co.uk/wp-content/uploads/2019/03/Stanley-Road-Logo-with-Word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7988" y="4053111"/>
            <a:ext cx="1397327" cy="138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rot="10800000" flipV="1">
            <a:off x="1828406" y="317723"/>
            <a:ext cx="8726614" cy="584775"/>
          </a:xfrm>
          <a:prstGeom prst="rect">
            <a:avLst/>
          </a:prstGeom>
        </p:spPr>
        <p:txBody>
          <a:bodyPr wrap="square">
            <a:spAutoFit/>
          </a:bodyPr>
          <a:lstStyle/>
          <a:p>
            <a:pPr>
              <a:defRPr/>
            </a:pPr>
            <a:r>
              <a:rPr lang="en-US" sz="3200" dirty="0">
                <a:solidFill>
                  <a:schemeClr val="bg1">
                    <a:lumMod val="50000"/>
                  </a:schemeClr>
                </a:solidFill>
                <a:effectLst>
                  <a:outerShdw blurRad="38100" dist="38100" dir="2700000" algn="tl">
                    <a:srgbClr val="000000">
                      <a:alpha val="43137"/>
                    </a:srgbClr>
                  </a:outerShdw>
                </a:effectLst>
                <a:latin typeface="SassoonPrimaryInfant" pitchFamily="2" charset="0"/>
                <a:ea typeface="+mj-ea"/>
                <a:cs typeface="+mj-cs"/>
              </a:rPr>
              <a:t>Schools Within Perry Hall Multi-Academy Trust</a:t>
            </a:r>
            <a:endParaRPr lang="en-GB" sz="3200" dirty="0">
              <a:solidFill>
                <a:schemeClr val="bg1">
                  <a:lumMod val="50000"/>
                </a:schemeClr>
              </a:solidFill>
              <a:effectLst>
                <a:outerShdw blurRad="38100" dist="38100" dir="2700000" algn="tl">
                  <a:srgbClr val="000000">
                    <a:alpha val="43137"/>
                  </a:srgbClr>
                </a:outerShdw>
              </a:effectLst>
              <a:latin typeface="SassoonPrimaryInfant" pitchFamily="2" charset="0"/>
              <a:ea typeface="+mj-ea"/>
              <a:cs typeface="+mj-cs"/>
            </a:endParaRPr>
          </a:p>
        </p:txBody>
      </p:sp>
      <p:sp>
        <p:nvSpPr>
          <p:cNvPr id="2" name="Rectangle 1"/>
          <p:cNvSpPr/>
          <p:nvPr/>
        </p:nvSpPr>
        <p:spPr>
          <a:xfrm>
            <a:off x="712997" y="1245792"/>
            <a:ext cx="10156873" cy="1692771"/>
          </a:xfrm>
          <a:prstGeom prst="rect">
            <a:avLst/>
          </a:prstGeom>
        </p:spPr>
        <p:txBody>
          <a:bodyPr wrap="square" lIns="91440" tIns="45720" rIns="91440" bIns="45720" anchor="t">
            <a:spAutoFit/>
          </a:bodyPr>
          <a:lstStyle/>
          <a:p>
            <a:pPr algn="ctr"/>
            <a:r>
              <a:rPr lang="en-US" altLang="en-US" sz="3200" dirty="0">
                <a:solidFill>
                  <a:schemeClr val="tx2">
                    <a:lumMod val="75000"/>
                  </a:schemeClr>
                </a:solidFill>
                <a:latin typeface="SassoonPrimaryInfant" pitchFamily="2" charset="0"/>
              </a:rPr>
              <a:t>The Trust was set up in 2013 </a:t>
            </a:r>
          </a:p>
          <a:p>
            <a:pPr algn="ctr"/>
            <a:r>
              <a:rPr lang="en-US" altLang="en-US" sz="3200" dirty="0">
                <a:solidFill>
                  <a:schemeClr val="tx2">
                    <a:lumMod val="75000"/>
                  </a:schemeClr>
                </a:solidFill>
                <a:latin typeface="SassoonPrimaryInfant"/>
              </a:rPr>
              <a:t>At present we have eight schools within our trust</a:t>
            </a:r>
          </a:p>
          <a:p>
            <a:endParaRPr lang="en-US" altLang="en-US" sz="2000" dirty="0">
              <a:latin typeface="SassoonPrimaryInfant" pitchFamily="2" charset="0"/>
            </a:endParaRPr>
          </a:p>
          <a:p>
            <a:endParaRPr lang="en-US" altLang="en-US" sz="20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2865" y="4053111"/>
            <a:ext cx="1393910" cy="1375808"/>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088" y="2246618"/>
            <a:ext cx="1367171" cy="1411445"/>
          </a:xfrm>
          <a:prstGeom prst="rect">
            <a:avLst/>
          </a:prstGeom>
        </p:spPr>
      </p:pic>
      <p:sp>
        <p:nvSpPr>
          <p:cNvPr id="11" name="TextBox 10"/>
          <p:cNvSpPr txBox="1"/>
          <p:nvPr/>
        </p:nvSpPr>
        <p:spPr>
          <a:xfrm>
            <a:off x="609441" y="5535563"/>
            <a:ext cx="11164547" cy="1569660"/>
          </a:xfrm>
          <a:prstGeom prst="rect">
            <a:avLst/>
          </a:prstGeom>
          <a:noFill/>
        </p:spPr>
        <p:txBody>
          <a:bodyPr wrap="square" rtlCol="0">
            <a:spAutoFit/>
          </a:bodyPr>
          <a:lstStyle/>
          <a:p>
            <a:pPr algn="ctr"/>
            <a:r>
              <a:rPr lang="en-US" altLang="en-US" sz="3200" dirty="0">
                <a:solidFill>
                  <a:schemeClr val="tx2">
                    <a:lumMod val="75000"/>
                  </a:schemeClr>
                </a:solidFill>
                <a:latin typeface="SassoonPrimaryInfant" pitchFamily="2" charset="0"/>
              </a:rPr>
              <a:t>We are a Primary-only Trust and believe in giving all of our children a first class education</a:t>
            </a:r>
            <a:endParaRPr lang="en-GB" sz="3200" dirty="0">
              <a:solidFill>
                <a:schemeClr val="tx2">
                  <a:lumMod val="75000"/>
                </a:schemeClr>
              </a:solidFill>
              <a:latin typeface="SassoonPrimaryInfant" pitchFamily="2" charset="0"/>
            </a:endParaRPr>
          </a:p>
          <a:p>
            <a:pPr algn="ctr"/>
            <a:endParaRPr lang="en-GB" sz="3200" dirty="0">
              <a:solidFill>
                <a:schemeClr val="tx2">
                  <a:lumMod val="75000"/>
                </a:schemeClr>
              </a:solidFill>
              <a:latin typeface="Bebas" panose="020B0606020202050201"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44317" y="2979913"/>
            <a:ext cx="1894791" cy="1608481"/>
          </a:xfrm>
          <a:prstGeom prst="rect">
            <a:avLst/>
          </a:prstGeom>
        </p:spPr>
      </p:pic>
      <p:pic>
        <p:nvPicPr>
          <p:cNvPr id="8" name="Picture 11" descr="Logo&#10;&#10;Description automatically generated">
            <a:extLst>
              <a:ext uri="{FF2B5EF4-FFF2-40B4-BE49-F238E27FC236}">
                <a16:creationId xmlns:a16="http://schemas.microsoft.com/office/drawing/2014/main" id="{2E1486B1-8855-43FD-9EC8-2067993E6729}"/>
              </a:ext>
            </a:extLst>
          </p:cNvPr>
          <p:cNvPicPr>
            <a:picLocks noChangeAspect="1"/>
          </p:cNvPicPr>
          <p:nvPr/>
        </p:nvPicPr>
        <p:blipFill>
          <a:blip r:embed="rId9"/>
          <a:stretch>
            <a:fillRect/>
          </a:stretch>
        </p:blipFill>
        <p:spPr>
          <a:xfrm>
            <a:off x="10075372" y="3877272"/>
            <a:ext cx="1588995" cy="1509018"/>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6098" y="2356894"/>
            <a:ext cx="1481367" cy="1461884"/>
          </a:xfrm>
          <a:prstGeom prst="rect">
            <a:avLst/>
          </a:prstGeom>
        </p:spPr>
      </p:pic>
    </p:spTree>
    <p:extLst>
      <p:ext uri="{BB962C8B-B14F-4D97-AF65-F5344CB8AC3E}">
        <p14:creationId xmlns:p14="http://schemas.microsoft.com/office/powerpoint/2010/main" val="2994675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Lunch &amp; Snack Times </a:t>
            </a:r>
            <a:endParaRPr lang="en-GB" sz="5400" b="1">
              <a:solidFill>
                <a:srgbClr val="C00000"/>
              </a:solidFill>
              <a:effectLst>
                <a:outerShdw blurRad="38100" dist="38100" dir="2700000" algn="tl">
                  <a:srgbClr val="000000">
                    <a:alpha val="43137"/>
                  </a:srgbClr>
                </a:outerShdw>
              </a:effectLst>
              <a:latin typeface="SassoonPrimaryInfant" pitchFamily="2" charset="0"/>
            </a:endParaRPr>
          </a:p>
        </p:txBody>
      </p:sp>
      <p:sp>
        <p:nvSpPr>
          <p:cNvPr id="3" name="Content Placeholder 2"/>
          <p:cNvSpPr>
            <a:spLocks noGrp="1"/>
          </p:cNvSpPr>
          <p:nvPr>
            <p:ph idx="1"/>
          </p:nvPr>
        </p:nvSpPr>
        <p:spPr/>
        <p:txBody>
          <a:bodyPr>
            <a:normAutofit/>
          </a:bodyPr>
          <a:lstStyle/>
          <a:p>
            <a:r>
              <a:rPr lang="en-GB" sz="2800" dirty="0">
                <a:latin typeface="SassoonPrimaryInfant" pitchFamily="2" charset="0"/>
              </a:rPr>
              <a:t>Free school meals </a:t>
            </a:r>
          </a:p>
          <a:p>
            <a:r>
              <a:rPr lang="en-GB" sz="2800" dirty="0">
                <a:latin typeface="SassoonPrimaryInfant" pitchFamily="2" charset="0"/>
              </a:rPr>
              <a:t>There is a charge for milk the term after the children’s 5</a:t>
            </a:r>
            <a:r>
              <a:rPr lang="en-GB" sz="2800" baseline="30000" dirty="0">
                <a:latin typeface="SassoonPrimaryInfant" pitchFamily="2" charset="0"/>
              </a:rPr>
              <a:t>th</a:t>
            </a:r>
            <a:r>
              <a:rPr lang="en-GB" sz="2800" dirty="0">
                <a:latin typeface="SassoonPrimaryInfant" pitchFamily="2" charset="0"/>
              </a:rPr>
              <a:t> birthday</a:t>
            </a:r>
          </a:p>
          <a:p>
            <a:r>
              <a:rPr lang="en-GB" sz="2800" dirty="0">
                <a:latin typeface="SassoonPrimaryInfant" pitchFamily="2" charset="0"/>
              </a:rPr>
              <a:t>Free fruit for children in Early Years and Key Stage One</a:t>
            </a:r>
          </a:p>
          <a:p>
            <a:r>
              <a:rPr lang="en-GB" sz="2800" b="1" dirty="0">
                <a:latin typeface="SassoonPrimaryInfant" pitchFamily="2" charset="0"/>
              </a:rPr>
              <a:t>Nut free </a:t>
            </a:r>
            <a:r>
              <a:rPr lang="en-GB" sz="2800" dirty="0">
                <a:latin typeface="SassoonPrimaryInfant" pitchFamily="2" charset="0"/>
              </a:rPr>
              <a:t>school (no Nutella or similar spreads please) </a:t>
            </a:r>
          </a:p>
          <a:p>
            <a:r>
              <a:rPr lang="en-GB" sz="2800" dirty="0">
                <a:latin typeface="SassoonPrimaryInfant" pitchFamily="2" charset="0"/>
              </a:rPr>
              <a:t>Water bottles </a:t>
            </a:r>
          </a:p>
        </p:txBody>
      </p:sp>
      <p:sp>
        <p:nvSpPr>
          <p:cNvPr id="4" name="AutoShape 4" descr="School Lunch Clip Art - School Lunch Images - Vector Clip 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145117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School Uniform</a:t>
            </a:r>
          </a:p>
        </p:txBody>
      </p:sp>
      <p:sp>
        <p:nvSpPr>
          <p:cNvPr id="4" name="Content Placeholder 2"/>
          <p:cNvSpPr>
            <a:spLocks noGrp="1"/>
          </p:cNvSpPr>
          <p:nvPr>
            <p:ph idx="1"/>
          </p:nvPr>
        </p:nvSpPr>
        <p:spPr>
          <a:xfrm>
            <a:off x="942975" y="2057399"/>
            <a:ext cx="4599878" cy="3889337"/>
          </a:xfrm>
        </p:spPr>
        <p:txBody>
          <a:bodyPr>
            <a:normAutofit/>
          </a:bodyPr>
          <a:lstStyle/>
          <a:p>
            <a:endParaRPr lang="en-GB" sz="3600"/>
          </a:p>
          <a:p>
            <a:endParaRPr lang="en-GB"/>
          </a:p>
        </p:txBody>
      </p:sp>
      <p:sp>
        <p:nvSpPr>
          <p:cNvPr id="5" name="Content Placeholder 2"/>
          <p:cNvSpPr txBox="1">
            <a:spLocks/>
          </p:cNvSpPr>
          <p:nvPr/>
        </p:nvSpPr>
        <p:spPr>
          <a:xfrm>
            <a:off x="6740680" y="2057399"/>
            <a:ext cx="4599878" cy="38893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NTPreCursive" panose="03000400000000000000"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NTPreCursive" panose="03000400000000000000"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NTPreCursive" panose="03000400000000000000"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TPreCursive" panose="03000400000000000000"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NTPreCursive" panose="03000400000000000000"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600"/>
          </a:p>
        </p:txBody>
      </p:sp>
      <p:sp>
        <p:nvSpPr>
          <p:cNvPr id="9" name="Rectangle 8"/>
          <p:cNvSpPr/>
          <p:nvPr/>
        </p:nvSpPr>
        <p:spPr>
          <a:xfrm>
            <a:off x="426725" y="1700156"/>
            <a:ext cx="6870546" cy="3416320"/>
          </a:xfrm>
          <a:prstGeom prst="rect">
            <a:avLst/>
          </a:prstGeom>
        </p:spPr>
        <p:txBody>
          <a:bodyPr wrap="square">
            <a:spAutoFit/>
          </a:bodyPr>
          <a:lstStyle/>
          <a:p>
            <a:pPr marL="571500" indent="-571500">
              <a:buFont typeface="Arial" panose="020B0604020202020204" pitchFamily="34" charset="0"/>
              <a:buChar char="•"/>
            </a:pPr>
            <a:r>
              <a:rPr lang="en-GB" sz="3600" dirty="0">
                <a:latin typeface="SassoonPrimaryInfant" pitchFamily="2" charset="0"/>
              </a:rPr>
              <a:t>White or maroon shirt/polo shirt</a:t>
            </a:r>
          </a:p>
          <a:p>
            <a:pPr marL="571500" indent="-571500">
              <a:buFont typeface="Arial" panose="020B0604020202020204" pitchFamily="34" charset="0"/>
              <a:buChar char="•"/>
            </a:pPr>
            <a:r>
              <a:rPr lang="en-GB" sz="3600" dirty="0">
                <a:latin typeface="SassoonPrimaryInfant" pitchFamily="2" charset="0"/>
              </a:rPr>
              <a:t>Maroon jumper/cardigan</a:t>
            </a:r>
          </a:p>
          <a:p>
            <a:pPr marL="571500" indent="-571500">
              <a:buFont typeface="Arial" panose="020B0604020202020204" pitchFamily="34" charset="0"/>
              <a:buChar char="•"/>
            </a:pPr>
            <a:r>
              <a:rPr lang="en-GB" sz="3600" dirty="0">
                <a:latin typeface="SassoonPrimaryInfant" pitchFamily="2" charset="0"/>
              </a:rPr>
              <a:t>Grey trousers/skirt or pinafore</a:t>
            </a:r>
          </a:p>
          <a:p>
            <a:pPr marL="571500" indent="-571500">
              <a:buFont typeface="Arial" panose="020B0604020202020204" pitchFamily="34" charset="0"/>
              <a:buChar char="•"/>
            </a:pPr>
            <a:r>
              <a:rPr lang="en-GB" sz="3600" dirty="0">
                <a:latin typeface="SassoonPrimaryInfant" pitchFamily="2" charset="0"/>
              </a:rPr>
              <a:t>Burgundy summer dresses</a:t>
            </a:r>
          </a:p>
          <a:p>
            <a:pPr marL="571500" indent="-571500">
              <a:buFont typeface="Arial" panose="020B0604020202020204" pitchFamily="34" charset="0"/>
              <a:buChar char="•"/>
            </a:pPr>
            <a:r>
              <a:rPr lang="en-GB" sz="3600" dirty="0">
                <a:latin typeface="SassoonPrimaryInfant" pitchFamily="2" charset="0"/>
              </a:rPr>
              <a:t>Grey shorts </a:t>
            </a:r>
          </a:p>
          <a:p>
            <a:pPr marL="571500" indent="-571500">
              <a:buFont typeface="Arial" panose="020B0604020202020204" pitchFamily="34" charset="0"/>
              <a:buChar char="•"/>
            </a:pPr>
            <a:r>
              <a:rPr lang="en-GB" sz="3600" dirty="0">
                <a:latin typeface="SassoonPrimaryInfant" pitchFamily="2" charset="0"/>
              </a:rPr>
              <a:t>Black shoes</a:t>
            </a:r>
          </a:p>
        </p:txBody>
      </p:sp>
      <p:sp>
        <p:nvSpPr>
          <p:cNvPr id="12" name="Rectangle 11"/>
          <p:cNvSpPr/>
          <p:nvPr/>
        </p:nvSpPr>
        <p:spPr>
          <a:xfrm>
            <a:off x="942975" y="5686181"/>
            <a:ext cx="10666525" cy="954107"/>
          </a:xfrm>
          <a:prstGeom prst="rect">
            <a:avLst/>
          </a:prstGeom>
        </p:spPr>
        <p:txBody>
          <a:bodyPr wrap="square">
            <a:spAutoFit/>
          </a:bodyPr>
          <a:lstStyle/>
          <a:p>
            <a:pPr algn="ctr"/>
            <a:r>
              <a:rPr lang="en-GB" sz="2800" dirty="0">
                <a:solidFill>
                  <a:srgbClr val="C00000"/>
                </a:solidFill>
                <a:latin typeface="SassoonPrimaryInfant" pitchFamily="2" charset="0"/>
              </a:rPr>
              <a:t>Woodthorne  uniform can be bought from </a:t>
            </a:r>
          </a:p>
          <a:p>
            <a:pPr algn="ctr"/>
            <a:r>
              <a:rPr lang="en-GB" sz="2800" dirty="0">
                <a:solidFill>
                  <a:srgbClr val="C00000"/>
                </a:solidFill>
                <a:latin typeface="SassoonPrimaryInfant" pitchFamily="2" charset="0"/>
              </a:rPr>
              <a:t>Lads and Lasses or </a:t>
            </a:r>
            <a:r>
              <a:rPr lang="en-GB" sz="2800" dirty="0" err="1">
                <a:solidFill>
                  <a:srgbClr val="C00000"/>
                </a:solidFill>
                <a:latin typeface="SassoonPrimaryInfant" pitchFamily="2" charset="0"/>
              </a:rPr>
              <a:t>Trutex</a:t>
            </a:r>
            <a:r>
              <a:rPr lang="en-GB" sz="2800" dirty="0">
                <a:solidFill>
                  <a:srgbClr val="C00000"/>
                </a:solidFill>
                <a:latin typeface="SassoonPrimaryInfant" pitchFamily="2" charset="0"/>
              </a:rPr>
              <a:t> in Wolverhampton .</a:t>
            </a:r>
            <a:endParaRPr lang="en-GB" sz="2800" dirty="0">
              <a:latin typeface="SassoonPrimaryInfant" pitchFamily="2" charset="0"/>
            </a:endParaRPr>
          </a:p>
        </p:txBody>
      </p:sp>
      <p:pic>
        <p:nvPicPr>
          <p:cNvPr id="1027" name="x_519A5320-7156-4056-83BB-D5AAC13406BB" descr="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391" r="212" b="6464"/>
          <a:stretch/>
        </p:blipFill>
        <p:spPr bwMode="auto">
          <a:xfrm>
            <a:off x="8213166" y="1992739"/>
            <a:ext cx="2211497" cy="2961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4546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7502" y="513215"/>
            <a:ext cx="8598568" cy="1046440"/>
          </a:xfrm>
          <a:prstGeom prst="rect">
            <a:avLst/>
          </a:prstGeom>
          <a:noFill/>
        </p:spPr>
        <p:txBody>
          <a:bodyPr wrap="square" rtlCol="0">
            <a:spAutoFit/>
          </a:bodyPr>
          <a:lstStyle/>
          <a:p>
            <a:pPr algn="ctr"/>
            <a:r>
              <a:rPr lang="en-GB" sz="4400" dirty="0">
                <a:solidFill>
                  <a:schemeClr val="accent1"/>
                </a:solidFill>
                <a:effectLst>
                  <a:outerShdw blurRad="38100" dist="38100" dir="2700000" algn="tl">
                    <a:srgbClr val="000000">
                      <a:alpha val="43137"/>
                    </a:srgbClr>
                  </a:outerShdw>
                </a:effectLst>
                <a:latin typeface="SassoonPrimaryInfant" pitchFamily="2" charset="0"/>
              </a:rPr>
              <a:t>Active Wear Kit </a:t>
            </a:r>
          </a:p>
          <a:p>
            <a:endParaRPr lang="en-GB" dirty="0"/>
          </a:p>
        </p:txBody>
      </p:sp>
      <p:pic>
        <p:nvPicPr>
          <p:cNvPr id="3" name="Picture 2"/>
          <p:cNvPicPr>
            <a:picLocks noChangeAspect="1"/>
          </p:cNvPicPr>
          <p:nvPr/>
        </p:nvPicPr>
        <p:blipFill rotWithShape="1">
          <a:blip r:embed="rId2"/>
          <a:srcRect l="36731" t="37864" r="40785" b="29833"/>
          <a:stretch/>
        </p:blipFill>
        <p:spPr>
          <a:xfrm>
            <a:off x="8390020" y="2951748"/>
            <a:ext cx="2759243" cy="2229853"/>
          </a:xfrm>
          <a:prstGeom prst="rect">
            <a:avLst/>
          </a:prstGeom>
        </p:spPr>
      </p:pic>
      <p:sp>
        <p:nvSpPr>
          <p:cNvPr id="4" name="Rectangle 3"/>
          <p:cNvSpPr/>
          <p:nvPr/>
        </p:nvSpPr>
        <p:spPr>
          <a:xfrm>
            <a:off x="7347284" y="5005137"/>
            <a:ext cx="1283369" cy="1187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39862" y="1360276"/>
            <a:ext cx="8534400" cy="4062651"/>
          </a:xfrm>
          <a:prstGeom prst="rect">
            <a:avLst/>
          </a:prstGeom>
        </p:spPr>
        <p:txBody>
          <a:bodyPr wrap="square">
            <a:spAutoFit/>
          </a:bodyPr>
          <a:lstStyle/>
          <a:p>
            <a:pPr marL="457200" indent="-457200">
              <a:buFont typeface="Arial" panose="020B0604020202020204" pitchFamily="34" charset="0"/>
              <a:buChar char="•"/>
            </a:pPr>
            <a:r>
              <a:rPr lang="en-GB" sz="2400" dirty="0">
                <a:latin typeface="SassoonPrimaryInfant" pitchFamily="2" charset="0"/>
              </a:rPr>
              <a:t>On non - PE days - children should wear formal school uniform</a:t>
            </a:r>
          </a:p>
          <a:p>
            <a:pPr marL="457200" indent="-457200">
              <a:buFont typeface="Arial" panose="020B0604020202020204" pitchFamily="34" charset="0"/>
              <a:buChar char="•"/>
            </a:pPr>
            <a:r>
              <a:rPr lang="en-GB" sz="2400" dirty="0">
                <a:latin typeface="SassoonPrimaryInfant" pitchFamily="2" charset="0"/>
              </a:rPr>
              <a:t>On PE days - children should wear the ‘active uniform’ to school</a:t>
            </a:r>
          </a:p>
          <a:p>
            <a:pPr marL="457200" indent="-457200">
              <a:buFont typeface="Arial" panose="020B0604020202020204" pitchFamily="34" charset="0"/>
              <a:buChar char="•"/>
            </a:pPr>
            <a:r>
              <a:rPr lang="en-GB" sz="2400" dirty="0">
                <a:latin typeface="SassoonPrimaryInfant" pitchFamily="2" charset="0"/>
              </a:rPr>
              <a:t>We notify you of our PE days in September</a:t>
            </a:r>
          </a:p>
          <a:p>
            <a:pPr marL="457200" indent="-457200">
              <a:buFont typeface="Arial" panose="020B0604020202020204" pitchFamily="34" charset="0"/>
              <a:buChar char="•"/>
            </a:pPr>
            <a:endParaRPr lang="en-GB" sz="2400" dirty="0">
              <a:latin typeface="SassoonPrimaryInfant" pitchFamily="2" charset="0"/>
            </a:endParaRPr>
          </a:p>
          <a:p>
            <a:pPr marL="457200" indent="-457200">
              <a:buFont typeface="Arial" panose="020B0604020202020204" pitchFamily="34" charset="0"/>
              <a:buChar char="•"/>
            </a:pPr>
            <a:r>
              <a:rPr lang="en-GB" sz="2400" dirty="0">
                <a:latin typeface="SassoonPrimaryInfant" pitchFamily="2" charset="0"/>
              </a:rPr>
              <a:t>Burgundy T-shirt</a:t>
            </a:r>
          </a:p>
          <a:p>
            <a:pPr marL="457200" indent="-457200">
              <a:buFont typeface="Arial" panose="020B0604020202020204" pitchFamily="34" charset="0"/>
              <a:buChar char="•"/>
            </a:pPr>
            <a:r>
              <a:rPr lang="en-GB" sz="2400" dirty="0">
                <a:latin typeface="SassoonPrimaryInfant" pitchFamily="2" charset="0"/>
              </a:rPr>
              <a:t>Black shorts/joggers</a:t>
            </a:r>
          </a:p>
          <a:p>
            <a:pPr marL="457200" indent="-457200">
              <a:buFont typeface="Arial" panose="020B0604020202020204" pitchFamily="34" charset="0"/>
              <a:buChar char="•"/>
            </a:pPr>
            <a:r>
              <a:rPr lang="en-GB" sz="2400" dirty="0">
                <a:latin typeface="SassoonPrimaryInfant" pitchFamily="2" charset="0"/>
              </a:rPr>
              <a:t>Black sweatshirt (without a hood)</a:t>
            </a:r>
          </a:p>
          <a:p>
            <a:pPr marL="457200" indent="-457200">
              <a:buFont typeface="Arial" panose="020B0604020202020204" pitchFamily="34" charset="0"/>
              <a:buChar char="•"/>
            </a:pPr>
            <a:r>
              <a:rPr lang="en-GB" sz="2400" dirty="0">
                <a:latin typeface="SassoonPrimaryInfant" pitchFamily="2" charset="0"/>
              </a:rPr>
              <a:t>Appropriate footwear (trainers)</a:t>
            </a:r>
          </a:p>
          <a:p>
            <a:pPr marL="285750" indent="-285750">
              <a:buFont typeface="Arial" panose="020B0604020202020204" pitchFamily="34" charset="0"/>
              <a:buChar char="•"/>
            </a:pPr>
            <a:endParaRPr lang="en-GB" sz="1600" dirty="0"/>
          </a:p>
        </p:txBody>
      </p:sp>
      <p:sp>
        <p:nvSpPr>
          <p:cNvPr id="6" name="Rectangle 5"/>
          <p:cNvSpPr/>
          <p:nvPr/>
        </p:nvSpPr>
        <p:spPr>
          <a:xfrm>
            <a:off x="593558" y="5740751"/>
            <a:ext cx="11053011" cy="461665"/>
          </a:xfrm>
          <a:prstGeom prst="rect">
            <a:avLst/>
          </a:prstGeom>
        </p:spPr>
        <p:txBody>
          <a:bodyPr wrap="square">
            <a:spAutoFit/>
          </a:bodyPr>
          <a:lstStyle/>
          <a:p>
            <a:pPr algn="ctr"/>
            <a:r>
              <a:rPr lang="en-GB" sz="2400" dirty="0">
                <a:latin typeface="SassoonPrimaryInfant" pitchFamily="2" charset="0"/>
              </a:rPr>
              <a:t>You can purchase the required t-shirt and other optional items from </a:t>
            </a:r>
            <a:r>
              <a:rPr lang="en-GB" sz="2400" b="1" dirty="0">
                <a:solidFill>
                  <a:schemeClr val="accent1"/>
                </a:solidFill>
                <a:latin typeface="SassoonPrimaryInfant" pitchFamily="2" charset="0"/>
              </a:rPr>
              <a:t>Totally Uniform </a:t>
            </a:r>
          </a:p>
        </p:txBody>
      </p:sp>
      <p:sp>
        <p:nvSpPr>
          <p:cNvPr id="7" name="Rectangle 6"/>
          <p:cNvSpPr/>
          <p:nvPr/>
        </p:nvSpPr>
        <p:spPr>
          <a:xfrm>
            <a:off x="7870142" y="4376066"/>
            <a:ext cx="882316" cy="926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988968" y="3538421"/>
            <a:ext cx="513348" cy="566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7509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9566" y="123870"/>
            <a:ext cx="9309463" cy="923330"/>
          </a:xfrm>
          <a:prstGeom prst="rect">
            <a:avLst/>
          </a:prstGeom>
        </p:spPr>
        <p:txBody>
          <a:bodyPr wrap="square" anchor="t">
            <a:spAutoFit/>
          </a:bodyPr>
          <a:lstStyle/>
          <a:p>
            <a:pPr algn="ctr"/>
            <a:r>
              <a:rPr lang="en-GB" sz="5400">
                <a:solidFill>
                  <a:srgbClr val="C00000"/>
                </a:solidFill>
                <a:effectLst>
                  <a:outerShdw blurRad="38100" dist="38100" dir="2700000" algn="tl">
                    <a:srgbClr val="000000">
                      <a:alpha val="43137"/>
                    </a:srgbClr>
                  </a:outerShdw>
                </a:effectLst>
                <a:latin typeface="SassoonPrimaryInfant"/>
              </a:rPr>
              <a:t>Messy Play And Outdoor Play</a:t>
            </a:r>
            <a:endParaRPr lang="en-GB" sz="5400">
              <a:latin typeface="SassoonPrimaryInfant"/>
            </a:endParaRPr>
          </a:p>
        </p:txBody>
      </p:sp>
      <p:sp>
        <p:nvSpPr>
          <p:cNvPr id="2" name="Rectangle 1"/>
          <p:cNvSpPr/>
          <p:nvPr/>
        </p:nvSpPr>
        <p:spPr>
          <a:xfrm>
            <a:off x="5677987" y="2083215"/>
            <a:ext cx="6096000" cy="1477328"/>
          </a:xfrm>
          <a:prstGeom prst="rect">
            <a:avLst/>
          </a:prstGeom>
        </p:spPr>
        <p:txBody>
          <a:bodyPr>
            <a:spAutoFit/>
          </a:bodyPr>
          <a:lstStyle/>
          <a:p>
            <a:pPr algn="ctr"/>
            <a:endParaRPr lang="en-GB" b="1">
              <a:latin typeface="SassoonPrimaryInfant" pitchFamily="2" charset="0"/>
            </a:endParaRPr>
          </a:p>
          <a:p>
            <a:pPr algn="ctr"/>
            <a:endParaRPr lang="en-GB" b="1">
              <a:latin typeface="SassoonPrimaryInfant" pitchFamily="2" charset="0"/>
            </a:endParaRPr>
          </a:p>
          <a:p>
            <a:pPr algn="ctr"/>
            <a:endParaRPr lang="en-GB" b="1">
              <a:latin typeface="SassoonPrimaryInfant" pitchFamily="2" charset="0"/>
            </a:endParaRPr>
          </a:p>
          <a:p>
            <a:pPr algn="ctr"/>
            <a:endParaRPr lang="en-GB" b="1">
              <a:latin typeface="SassoonPrimaryInfant" pitchFamily="2" charset="0"/>
            </a:endParaRPr>
          </a:p>
          <a:p>
            <a:pPr algn="ctr"/>
            <a:endParaRPr lang="en-GB" b="1">
              <a:latin typeface="SassoonPrimaryInfant" pitchFamily="2" charset="0"/>
            </a:endParaRPr>
          </a:p>
        </p:txBody>
      </p:sp>
      <p:sp>
        <p:nvSpPr>
          <p:cNvPr id="4" name="AutoShape 2" descr="Messy Play | Woodberry Day Nurse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2"/>
          <a:stretch>
            <a:fillRect/>
          </a:stretch>
        </p:blipFill>
        <p:spPr>
          <a:xfrm>
            <a:off x="4177043" y="1190454"/>
            <a:ext cx="3001887" cy="186433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969621" y="3289915"/>
            <a:ext cx="4492446" cy="3693319"/>
          </a:xfrm>
          <a:prstGeom prst="rect">
            <a:avLst/>
          </a:prstGeom>
          <a:noFill/>
        </p:spPr>
        <p:txBody>
          <a:bodyPr wrap="square" rtlCol="0">
            <a:spAutoFit/>
          </a:bodyPr>
          <a:lstStyle/>
          <a:p>
            <a:endParaRPr lang="en-GB" sz="2400" dirty="0">
              <a:latin typeface="SassoonPrimaryInfant" pitchFamily="2" charset="0"/>
            </a:endParaRPr>
          </a:p>
          <a:p>
            <a:r>
              <a:rPr lang="en-GB" sz="2400" dirty="0">
                <a:latin typeface="SassoonPrimaryInfant" pitchFamily="2" charset="0"/>
              </a:rPr>
              <a:t>Messy play allows children to …</a:t>
            </a:r>
          </a:p>
          <a:p>
            <a:endParaRPr lang="en-GB" sz="2400" dirty="0">
              <a:latin typeface="SassoonPrimaryInfant" pitchFamily="2" charset="0"/>
            </a:endParaRPr>
          </a:p>
          <a:p>
            <a:r>
              <a:rPr lang="en-GB" sz="2400" dirty="0">
                <a:latin typeface="SassoonPrimaryInfant" pitchFamily="2" charset="0"/>
              </a:rPr>
              <a:t>build, imagine, experience, investigate, explore, create, observe, predict and use their senses.</a:t>
            </a:r>
          </a:p>
          <a:p>
            <a:endParaRPr lang="en-GB" sz="2400" dirty="0">
              <a:latin typeface="SassoonPrimaryInfant" pitchFamily="2" charset="0"/>
            </a:endParaRPr>
          </a:p>
          <a:p>
            <a:r>
              <a:rPr lang="en-GB" sz="2400" dirty="0">
                <a:latin typeface="SassoonPrimaryInfant" pitchFamily="2" charset="0"/>
              </a:rPr>
              <a:t> </a:t>
            </a:r>
          </a:p>
          <a:p>
            <a:r>
              <a:rPr lang="en-GB" dirty="0"/>
              <a:t> </a:t>
            </a:r>
          </a:p>
        </p:txBody>
      </p:sp>
      <p:sp>
        <p:nvSpPr>
          <p:cNvPr id="8" name="Rectangle 7"/>
          <p:cNvSpPr/>
          <p:nvPr/>
        </p:nvSpPr>
        <p:spPr>
          <a:xfrm>
            <a:off x="315504" y="1336893"/>
            <a:ext cx="2394857" cy="2677656"/>
          </a:xfrm>
          <a:prstGeom prst="rect">
            <a:avLst/>
          </a:prstGeom>
        </p:spPr>
        <p:txBody>
          <a:bodyPr wrap="square">
            <a:spAutoFit/>
          </a:bodyPr>
          <a:lstStyle/>
          <a:p>
            <a:r>
              <a:rPr lang="en-GB" sz="2400" dirty="0">
                <a:latin typeface="SassoonPrimaryInfant" pitchFamily="2" charset="0"/>
              </a:rPr>
              <a:t>Sometimes we can get messy at school but this is because we are busy learning in so many different ways.</a:t>
            </a:r>
          </a:p>
        </p:txBody>
      </p:sp>
      <p:pic>
        <p:nvPicPr>
          <p:cNvPr id="9" name="Picture 8"/>
          <p:cNvPicPr>
            <a:picLocks noChangeAspect="1"/>
          </p:cNvPicPr>
          <p:nvPr/>
        </p:nvPicPr>
        <p:blipFill rotWithShape="1">
          <a:blip r:embed="rId3"/>
          <a:srcRect l="27101" t="22522" r="15356" b="18211"/>
          <a:stretch/>
        </p:blipFill>
        <p:spPr>
          <a:xfrm>
            <a:off x="7133730" y="1008869"/>
            <a:ext cx="2410682" cy="1862184"/>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78926" y="3161942"/>
            <a:ext cx="2698120" cy="20152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025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85" y="523398"/>
            <a:ext cx="5747658" cy="1356360"/>
          </a:xfrm>
        </p:spPr>
        <p:txBody>
          <a:bodyPr>
            <a:normAutofit/>
          </a:bodyPr>
          <a:lstStyle/>
          <a:p>
            <a:pPr algn="ctr"/>
            <a:r>
              <a:rPr lang="en-GB" sz="5400" dirty="0">
                <a:solidFill>
                  <a:srgbClr val="C00000"/>
                </a:solidFill>
                <a:latin typeface="SassoonPrimaryInfant" pitchFamily="2" charset="0"/>
              </a:rPr>
              <a:t>Forest </a:t>
            </a:r>
            <a:r>
              <a:rPr lang="en-GB" sz="5400" dirty="0">
                <a:solidFill>
                  <a:srgbClr val="C00000"/>
                </a:solidFill>
                <a:effectLst>
                  <a:outerShdw blurRad="38100" dist="38100" dir="2700000" algn="tl">
                    <a:srgbClr val="000000">
                      <a:alpha val="43137"/>
                    </a:srgbClr>
                  </a:outerShdw>
                </a:effectLst>
                <a:latin typeface="SassoonPrimaryInfant" pitchFamily="2" charset="0"/>
              </a:rPr>
              <a:t>Fridays</a:t>
            </a:r>
            <a:r>
              <a:rPr lang="en-GB" sz="5400" dirty="0">
                <a:solidFill>
                  <a:srgbClr val="C00000"/>
                </a:solidFill>
                <a:latin typeface="SassoonPrimaryInfant" pitchFamily="2" charset="0"/>
              </a:rPr>
              <a:t> </a:t>
            </a:r>
          </a:p>
        </p:txBody>
      </p:sp>
      <p:pic>
        <p:nvPicPr>
          <p:cNvPr id="6146" name="Picture 2" descr="Rain Boots Clip Art - Rain Boots Imag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583336" y="5329646"/>
            <a:ext cx="1147350" cy="10624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51907" y="1800498"/>
            <a:ext cx="6531429" cy="2677656"/>
          </a:xfrm>
          <a:prstGeom prst="rect">
            <a:avLst/>
          </a:prstGeom>
          <a:noFill/>
        </p:spPr>
        <p:txBody>
          <a:bodyPr wrap="square" rtlCol="0">
            <a:spAutoFit/>
          </a:bodyPr>
          <a:lstStyle/>
          <a:p>
            <a:pPr algn="ctr"/>
            <a:r>
              <a:rPr lang="en-GB" sz="2800" dirty="0">
                <a:latin typeface="SassoonPrimaryInfant" pitchFamily="2" charset="0"/>
              </a:rPr>
              <a:t>Forest Fridays are wonderful times spent exploring our beautiful woodland and grounds. The children adore them and they are an irreplaceable learning experience.</a:t>
            </a:r>
          </a:p>
          <a:p>
            <a:pPr algn="ctr"/>
            <a:endParaRPr lang="en-GB" sz="2800" dirty="0">
              <a:latin typeface="SassoonPrimaryInfant" pitchFamily="2" charset="0"/>
            </a:endParaRPr>
          </a:p>
        </p:txBody>
      </p:sp>
      <p:pic>
        <p:nvPicPr>
          <p:cNvPr id="7" name="Picture 6"/>
          <p:cNvPicPr/>
          <p:nvPr/>
        </p:nvPicPr>
        <p:blipFill rotWithShape="1">
          <a:blip r:embed="rId3"/>
          <a:srcRect l="33535" t="19534" r="31626" b="14919"/>
          <a:stretch/>
        </p:blipFill>
        <p:spPr bwMode="auto">
          <a:xfrm>
            <a:off x="761183" y="470170"/>
            <a:ext cx="2327366" cy="281917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853" y="4386943"/>
            <a:ext cx="3351833" cy="188540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827313" y="4081271"/>
            <a:ext cx="6749143" cy="1815882"/>
          </a:xfrm>
          <a:prstGeom prst="rect">
            <a:avLst/>
          </a:prstGeom>
          <a:noFill/>
        </p:spPr>
        <p:txBody>
          <a:bodyPr wrap="square" rtlCol="0">
            <a:spAutoFit/>
          </a:bodyPr>
          <a:lstStyle/>
          <a:p>
            <a:pPr algn="ctr"/>
            <a:endParaRPr lang="en-GB" sz="2800" dirty="0"/>
          </a:p>
          <a:p>
            <a:pPr algn="ctr"/>
            <a:r>
              <a:rPr lang="en-GB" sz="2800" dirty="0"/>
              <a:t>Please ensure your child has a named pair of wellies in school, the best Forest Fridays are the wet ones! </a:t>
            </a:r>
          </a:p>
        </p:txBody>
      </p:sp>
    </p:spTree>
    <p:extLst>
      <p:ext uri="{BB962C8B-B14F-4D97-AF65-F5344CB8AC3E}">
        <p14:creationId xmlns:p14="http://schemas.microsoft.com/office/powerpoint/2010/main" val="375733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e Gruffalo Aqua Magic Book – Boogh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965" r="13792"/>
          <a:stretch/>
        </p:blipFill>
        <p:spPr bwMode="auto">
          <a:xfrm>
            <a:off x="217804" y="253606"/>
            <a:ext cx="1354187" cy="3209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Very Hungry Caterpillar begins its journey.. (With image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72"/>
          <a:stretch/>
        </p:blipFill>
        <p:spPr bwMode="auto">
          <a:xfrm flipH="1">
            <a:off x="8879848" y="5213055"/>
            <a:ext cx="2101660" cy="9810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46720" y="253606"/>
            <a:ext cx="9875520" cy="1356360"/>
          </a:xfrm>
        </p:spPr>
        <p:txBody>
          <a:bodyPr>
            <a:normAutofit/>
          </a:bodyPr>
          <a:lstStyle/>
          <a:p>
            <a:pPr algn="ctr"/>
            <a:r>
              <a:rPr lang="en-GB" sz="5400" dirty="0">
                <a:solidFill>
                  <a:srgbClr val="C00000"/>
                </a:solidFill>
                <a:effectLst>
                  <a:outerShdw blurRad="38100" dist="38100" dir="2700000" algn="tl">
                    <a:srgbClr val="000000">
                      <a:alpha val="43137"/>
                    </a:srgbClr>
                  </a:outerShdw>
                </a:effectLst>
                <a:latin typeface="SassoonPrimaryInfant"/>
              </a:rPr>
              <a:t>Reading And Home learning </a:t>
            </a:r>
          </a:p>
        </p:txBody>
      </p:sp>
      <p:sp>
        <p:nvSpPr>
          <p:cNvPr id="3" name="Content Placeholder 2"/>
          <p:cNvSpPr>
            <a:spLocks noGrp="1"/>
          </p:cNvSpPr>
          <p:nvPr>
            <p:ph idx="1"/>
          </p:nvPr>
        </p:nvSpPr>
        <p:spPr>
          <a:xfrm>
            <a:off x="4822220" y="1437810"/>
            <a:ext cx="6551174" cy="3962400"/>
          </a:xfrm>
        </p:spPr>
        <p:txBody>
          <a:bodyPr>
            <a:normAutofit fontScale="92500"/>
          </a:bodyPr>
          <a:lstStyle/>
          <a:p>
            <a:pPr marL="457200" lvl="0" indent="-457200">
              <a:lnSpc>
                <a:spcPct val="150000"/>
              </a:lnSpc>
              <a:buClr>
                <a:srgbClr val="BF0000"/>
              </a:buClr>
              <a:buFont typeface="Arial" panose="020B0604020202020204" pitchFamily="34" charset="0"/>
              <a:buChar char="•"/>
            </a:pPr>
            <a:r>
              <a:rPr lang="en-GB" sz="2800" dirty="0">
                <a:solidFill>
                  <a:srgbClr val="7F7F7F">
                    <a:lumMod val="75000"/>
                  </a:srgbClr>
                </a:solidFill>
                <a:latin typeface="SassoonPrimaryInfant" pitchFamily="2" charset="0"/>
              </a:rPr>
              <a:t>RWI phonics </a:t>
            </a:r>
          </a:p>
          <a:p>
            <a:pPr marL="457200" lvl="0" indent="-457200">
              <a:lnSpc>
                <a:spcPct val="150000"/>
              </a:lnSpc>
              <a:buClr>
                <a:srgbClr val="BF0000"/>
              </a:buClr>
              <a:buFont typeface="Arial" panose="020B0604020202020204" pitchFamily="34" charset="0"/>
              <a:buChar char="•"/>
            </a:pPr>
            <a:r>
              <a:rPr lang="en-GB" sz="2800" dirty="0">
                <a:solidFill>
                  <a:srgbClr val="7F7F7F">
                    <a:lumMod val="75000"/>
                  </a:srgbClr>
                </a:solidFill>
                <a:latin typeface="SassoonPrimaryInfant" pitchFamily="2" charset="0"/>
              </a:rPr>
              <a:t>Children will bring a book of their choice home each week</a:t>
            </a:r>
          </a:p>
          <a:p>
            <a:pPr marL="457200" lvl="0" indent="-457200">
              <a:lnSpc>
                <a:spcPct val="150000"/>
              </a:lnSpc>
              <a:buClr>
                <a:srgbClr val="BF0000"/>
              </a:buClr>
              <a:buFont typeface="Arial" panose="020B0604020202020204" pitchFamily="34" charset="0"/>
              <a:buChar char="•"/>
            </a:pPr>
            <a:r>
              <a:rPr lang="en-GB" sz="2800" dirty="0">
                <a:solidFill>
                  <a:srgbClr val="7F7F7F">
                    <a:lumMod val="75000"/>
                  </a:srgbClr>
                </a:solidFill>
                <a:latin typeface="SassoonPrimaryInfant" pitchFamily="2" charset="0"/>
              </a:rPr>
              <a:t>We aim to change books on a Tuesday</a:t>
            </a:r>
          </a:p>
          <a:p>
            <a:pPr marL="457200" lvl="0" indent="-457200">
              <a:lnSpc>
                <a:spcPct val="150000"/>
              </a:lnSpc>
              <a:buClr>
                <a:srgbClr val="BF0000"/>
              </a:buClr>
              <a:buFont typeface="Arial" panose="020B0604020202020204" pitchFamily="34" charset="0"/>
              <a:buChar char="•"/>
            </a:pPr>
            <a:r>
              <a:rPr lang="en-GB" sz="2800" dirty="0">
                <a:solidFill>
                  <a:srgbClr val="7F7F7F">
                    <a:lumMod val="75000"/>
                  </a:srgbClr>
                </a:solidFill>
                <a:latin typeface="SassoonPrimaryInfant" pitchFamily="2" charset="0"/>
              </a:rPr>
              <a:t>Please fill in the reading diary</a:t>
            </a:r>
          </a:p>
          <a:p>
            <a:pPr marL="0" indent="0">
              <a:lnSpc>
                <a:spcPct val="150000"/>
              </a:lnSpc>
              <a:buNone/>
            </a:pPr>
            <a:endParaRPr lang="en-GB" sz="2400" dirty="0"/>
          </a:p>
          <a:p>
            <a:pPr marL="45720" indent="0">
              <a:buNone/>
            </a:pPr>
            <a:endParaRPr lang="en-GB" dirty="0"/>
          </a:p>
        </p:txBody>
      </p:sp>
      <p:pic>
        <p:nvPicPr>
          <p:cNvPr id="6146" name="Picture 2" descr="https://encrypted-tbn0.gstatic.com/images?q=tbn%3AANd9GcS7O0w5Z1tdDCnBderB1JpAM9IrItWoimVlG9Ug6Vg76KmMoinvQxkBmS5FiQ&amp;usqp=CA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4126" y="1511725"/>
            <a:ext cx="219075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encrypted-tbn0.gstatic.com/images?q=tbn%3AANd9GcQecJSPHiUA983Pk07Oko-IYs3WU9EX8T5Zw91iNIiaz3_pHpesjoEN67P9Hq8&amp;usqp=C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66329">
            <a:off x="3007006" y="2891864"/>
            <a:ext cx="1771650" cy="219075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So Much | Sankofa Book Sto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13175">
            <a:off x="1147167" y="3184066"/>
            <a:ext cx="1745300" cy="21139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ruffalo Trail Mountain View Ranch Open Book Drawing - Mouse The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628090" y="5408364"/>
            <a:ext cx="839108" cy="963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437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a:solidFill>
                  <a:srgbClr val="C00000"/>
                </a:solidFill>
                <a:latin typeface="SassoonPrimaryInfant"/>
              </a:rPr>
              <a:t>Preparing Your Children For School  </a:t>
            </a:r>
            <a:endParaRPr lang="en-GB" sz="4000">
              <a:solidFill>
                <a:srgbClr val="C00000"/>
              </a:solidFill>
              <a:latin typeface="SassoonPrimaryInfant" pitchFamily="2" charset="0"/>
            </a:endParaRPr>
          </a:p>
        </p:txBody>
      </p:sp>
      <p:sp>
        <p:nvSpPr>
          <p:cNvPr id="3" name="Content Placeholder 2"/>
          <p:cNvSpPr>
            <a:spLocks noGrp="1"/>
          </p:cNvSpPr>
          <p:nvPr>
            <p:ph idx="1"/>
          </p:nvPr>
        </p:nvSpPr>
        <p:spPr>
          <a:xfrm>
            <a:off x="1143001" y="2057400"/>
            <a:ext cx="7043056" cy="4038600"/>
          </a:xfrm>
        </p:spPr>
        <p:txBody>
          <a:bodyPr>
            <a:normAutofit/>
          </a:bodyPr>
          <a:lstStyle/>
          <a:p>
            <a:r>
              <a:rPr lang="en-GB" sz="2800" dirty="0">
                <a:latin typeface="SassoonPrimaryInfant" pitchFamily="2" charset="0"/>
              </a:rPr>
              <a:t>Coats/zips</a:t>
            </a:r>
          </a:p>
          <a:p>
            <a:r>
              <a:rPr lang="en-GB" sz="2800" dirty="0">
                <a:latin typeface="SassoonPrimaryInfant" pitchFamily="2" charset="0"/>
              </a:rPr>
              <a:t>Shoes</a:t>
            </a:r>
          </a:p>
          <a:p>
            <a:r>
              <a:rPr lang="en-GB" sz="2800" dirty="0">
                <a:latin typeface="SassoonPrimaryInfant" pitchFamily="2" charset="0"/>
              </a:rPr>
              <a:t>Getting changed </a:t>
            </a:r>
          </a:p>
          <a:p>
            <a:r>
              <a:rPr lang="en-GB" sz="2800" dirty="0">
                <a:latin typeface="SassoonPrimaryInfant" pitchFamily="2" charset="0"/>
              </a:rPr>
              <a:t>Opening lunch &amp; fruit</a:t>
            </a:r>
          </a:p>
          <a:p>
            <a:r>
              <a:rPr lang="en-GB" sz="2800" dirty="0">
                <a:latin typeface="SassoonPrimaryInfant" pitchFamily="2" charset="0"/>
              </a:rPr>
              <a:t>Using a knife and fork</a:t>
            </a:r>
          </a:p>
          <a:p>
            <a:r>
              <a:rPr lang="en-GB" sz="2800" dirty="0">
                <a:latin typeface="SassoonPrimaryInfant" pitchFamily="2" charset="0"/>
              </a:rPr>
              <a:t>Toileting and handwashing</a:t>
            </a:r>
          </a:p>
        </p:txBody>
      </p:sp>
    </p:spTree>
    <p:extLst>
      <p:ext uri="{BB962C8B-B14F-4D97-AF65-F5344CB8AC3E}">
        <p14:creationId xmlns:p14="http://schemas.microsoft.com/office/powerpoint/2010/main" val="875670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a:solidFill>
                  <a:srgbClr val="C00000"/>
                </a:solidFill>
                <a:effectLst>
                  <a:outerShdw blurRad="38100" dist="38100" dir="2700000" algn="tl">
                    <a:srgbClr val="000000">
                      <a:alpha val="43137"/>
                    </a:srgbClr>
                  </a:outerShdw>
                </a:effectLst>
                <a:latin typeface="SassoonPrimaryInfant" pitchFamily="2" charset="0"/>
              </a:rPr>
              <a:t>Important Information</a:t>
            </a:r>
          </a:p>
        </p:txBody>
      </p:sp>
      <p:sp>
        <p:nvSpPr>
          <p:cNvPr id="5" name="TextBox 4"/>
          <p:cNvSpPr txBox="1"/>
          <p:nvPr/>
        </p:nvSpPr>
        <p:spPr>
          <a:xfrm>
            <a:off x="813289" y="1765057"/>
            <a:ext cx="9387408" cy="5016758"/>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SassoonPrimaryInfant" pitchFamily="2" charset="0"/>
              </a:rPr>
              <a:t>Please label </a:t>
            </a:r>
            <a:r>
              <a:rPr lang="en-GB" sz="2400" u="sng" dirty="0">
                <a:latin typeface="SassoonPrimaryInfant" pitchFamily="2" charset="0"/>
              </a:rPr>
              <a:t>everything</a:t>
            </a:r>
            <a:r>
              <a:rPr lang="en-GB" sz="2400" dirty="0">
                <a:latin typeface="SassoonPrimaryInfant" pitchFamily="2" charset="0"/>
              </a:rPr>
              <a:t>  (uniform, water bottles, bags, shoes, coats, wellies)</a:t>
            </a:r>
          </a:p>
          <a:p>
            <a:pPr marL="342900" indent="-342900">
              <a:buFont typeface="Arial" panose="020B0604020202020204" pitchFamily="34" charset="0"/>
              <a:buChar char="•"/>
            </a:pPr>
            <a:r>
              <a:rPr lang="en-GB" sz="2400" dirty="0">
                <a:latin typeface="SassoonPrimaryInfant" pitchFamily="2" charset="0"/>
              </a:rPr>
              <a:t>Please let us know about any illnesses or medical issues</a:t>
            </a:r>
          </a:p>
          <a:p>
            <a:pPr marL="342900" indent="-342900">
              <a:buFont typeface="Arial" panose="020B0604020202020204" pitchFamily="34" charset="0"/>
              <a:buChar char="•"/>
            </a:pPr>
            <a:r>
              <a:rPr lang="en-GB" sz="2400" dirty="0">
                <a:latin typeface="SassoonPrimaryInfant" pitchFamily="2" charset="0"/>
              </a:rPr>
              <a:t>Please talk to us – tell us if there are any changes to your personal details.</a:t>
            </a:r>
          </a:p>
          <a:p>
            <a:pPr marL="342900" indent="-342900">
              <a:buFont typeface="Arial" panose="020B0604020202020204" pitchFamily="34" charset="0"/>
              <a:buChar char="•"/>
            </a:pPr>
            <a:r>
              <a:rPr lang="en-GB" sz="2400" dirty="0">
                <a:latin typeface="SassoonPrimaryInfant" pitchFamily="2" charset="0"/>
              </a:rPr>
              <a:t>Keeping your children safe in school.</a:t>
            </a:r>
          </a:p>
          <a:p>
            <a:pPr marL="342900" indent="-342900">
              <a:buFont typeface="Arial" panose="020B0604020202020204" pitchFamily="34" charset="0"/>
              <a:buChar char="•"/>
            </a:pPr>
            <a:r>
              <a:rPr lang="en-US" sz="2400" dirty="0">
                <a:latin typeface="SassoonPrimaryInfant"/>
                <a:cs typeface="Arial"/>
              </a:rPr>
              <a:t>You will be given a log in for Teams in the first few weeks.</a:t>
            </a:r>
          </a:p>
          <a:p>
            <a:pPr marL="342900" indent="-342900">
              <a:buFont typeface="Arial" panose="020B0604020202020204" pitchFamily="34" charset="0"/>
              <a:buChar char="•"/>
            </a:pPr>
            <a:r>
              <a:rPr lang="en-US" sz="2400" dirty="0">
                <a:latin typeface="SassoonPrimaryInfant"/>
                <a:cs typeface="Arial"/>
              </a:rPr>
              <a:t>You will also be given a log in for </a:t>
            </a:r>
            <a:r>
              <a:rPr lang="en-US" sz="2400" dirty="0" err="1">
                <a:latin typeface="SassoonPrimaryInfant"/>
                <a:cs typeface="Arial"/>
              </a:rPr>
              <a:t>Parentpay</a:t>
            </a:r>
            <a:r>
              <a:rPr lang="en-US" sz="2400" dirty="0">
                <a:latin typeface="SassoonPrimaryInfant"/>
                <a:cs typeface="Arial"/>
              </a:rPr>
              <a:t> – we are a cash free school and all payments will be made over </a:t>
            </a:r>
            <a:r>
              <a:rPr lang="en-US" sz="2400" dirty="0" err="1">
                <a:latin typeface="SassoonPrimaryInfant"/>
                <a:cs typeface="Arial"/>
              </a:rPr>
              <a:t>Parentpay</a:t>
            </a:r>
            <a:r>
              <a:rPr lang="en-US" sz="2400" dirty="0">
                <a:latin typeface="SassoonPrimaryInfant"/>
                <a:cs typeface="Arial"/>
              </a:rPr>
              <a:t>.</a:t>
            </a:r>
          </a:p>
          <a:p>
            <a:pPr marL="342900" indent="-342900">
              <a:buFont typeface="Arial" panose="020B0604020202020204" pitchFamily="34" charset="0"/>
              <a:buChar char="•"/>
            </a:pPr>
            <a:r>
              <a:rPr lang="en-US" sz="2400" dirty="0">
                <a:latin typeface="SassoonPrimaryInfant"/>
                <a:cs typeface="Arial"/>
              </a:rPr>
              <a:t>Children can bring in a small bag each day or leave a bag at school with spare clothes in.</a:t>
            </a:r>
          </a:p>
          <a:p>
            <a:pPr marL="342900" indent="-342900">
              <a:buFont typeface="Arial" panose="020B0604020202020204" pitchFamily="34" charset="0"/>
              <a:buChar char="•"/>
            </a:pPr>
            <a:endParaRPr lang="en-GB" sz="2400" dirty="0">
              <a:latin typeface="SassoonPrimaryInfant" pitchFamily="2" charset="0"/>
            </a:endParaRPr>
          </a:p>
          <a:p>
            <a:endParaRPr lang="en-GB" sz="3200" dirty="0">
              <a:latin typeface="SassoonPrimaryInfant" pitchFamily="2" charset="0"/>
            </a:endParaRPr>
          </a:p>
        </p:txBody>
      </p:sp>
    </p:spTree>
    <p:extLst>
      <p:ext uri="{BB962C8B-B14F-4D97-AF65-F5344CB8AC3E}">
        <p14:creationId xmlns:p14="http://schemas.microsoft.com/office/powerpoint/2010/main" val="3522909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rgbClr val="C00000"/>
                </a:solidFill>
                <a:effectLst>
                  <a:outerShdw blurRad="38100" dist="38100" dir="2700000" algn="tl">
                    <a:srgbClr val="000000">
                      <a:alpha val="43137"/>
                    </a:srgbClr>
                  </a:outerShdw>
                </a:effectLst>
                <a:latin typeface="Sassoon Infant Std" panose="020B0503020103030203" pitchFamily="34" charset="0"/>
              </a:rPr>
              <a:t>Stay and Play sessions </a:t>
            </a:r>
          </a:p>
        </p:txBody>
      </p:sp>
      <p:sp>
        <p:nvSpPr>
          <p:cNvPr id="3" name="Content Placeholder 2"/>
          <p:cNvSpPr>
            <a:spLocks noGrp="1"/>
          </p:cNvSpPr>
          <p:nvPr>
            <p:ph idx="1"/>
          </p:nvPr>
        </p:nvSpPr>
        <p:spPr/>
        <p:txBody>
          <a:bodyPr/>
          <a:lstStyle/>
          <a:p>
            <a:r>
              <a:rPr lang="en-GB"/>
              <a:t>Wednesday 6th </a:t>
            </a:r>
            <a:r>
              <a:rPr lang="en-GB" dirty="0"/>
              <a:t>July  - with parents/carers </a:t>
            </a:r>
          </a:p>
          <a:p>
            <a:pPr marL="45720" indent="0">
              <a:buNone/>
            </a:pPr>
            <a:r>
              <a:rPr lang="en-GB" dirty="0"/>
              <a:t>    children new to Woodthorne 10:00am – 11:15am </a:t>
            </a:r>
          </a:p>
          <a:p>
            <a:pPr marL="45720" indent="0">
              <a:buNone/>
            </a:pPr>
            <a:r>
              <a:rPr lang="en-GB" dirty="0"/>
              <a:t>    children who currently attend Woodthorne Nursery -  1:30 – 2:45pm</a:t>
            </a:r>
          </a:p>
          <a:p>
            <a:pPr marL="45720" indent="0">
              <a:buNone/>
            </a:pPr>
            <a:endParaRPr lang="en-GB" dirty="0"/>
          </a:p>
          <a:p>
            <a:r>
              <a:rPr lang="en-GB" dirty="0"/>
              <a:t>Tuesday 19</a:t>
            </a:r>
            <a:r>
              <a:rPr lang="en-GB" baseline="30000" dirty="0"/>
              <a:t>th</a:t>
            </a:r>
            <a:r>
              <a:rPr lang="en-GB" dirty="0"/>
              <a:t> July – without parents/carers </a:t>
            </a:r>
          </a:p>
          <a:p>
            <a:pPr marL="45720" indent="0">
              <a:buNone/>
            </a:pPr>
            <a:r>
              <a:rPr lang="en-GB" dirty="0"/>
              <a:t>   children new to Woodthorne 10:00am – 11:15am </a:t>
            </a:r>
          </a:p>
          <a:p>
            <a:pPr marL="45720" indent="0">
              <a:buNone/>
            </a:pPr>
            <a:r>
              <a:rPr lang="en-GB" dirty="0"/>
              <a:t>   children who currently attend </a:t>
            </a:r>
            <a:r>
              <a:rPr lang="en-GB" dirty="0" err="1"/>
              <a:t>Wodthorne</a:t>
            </a:r>
            <a:r>
              <a:rPr lang="en-GB" dirty="0"/>
              <a:t> Nursery - 1:30 – 2:45pm</a:t>
            </a:r>
          </a:p>
          <a:p>
            <a:endParaRPr lang="en-GB" dirty="0"/>
          </a:p>
        </p:txBody>
      </p:sp>
    </p:spTree>
    <p:extLst>
      <p:ext uri="{BB962C8B-B14F-4D97-AF65-F5344CB8AC3E}">
        <p14:creationId xmlns:p14="http://schemas.microsoft.com/office/powerpoint/2010/main" val="148688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838200" y="1409700"/>
            <a:ext cx="10515600" cy="4767263"/>
          </a:xfrm>
          <a:prstGeom prst="rect">
            <a:avLst/>
          </a:prstGeom>
        </p:spPr>
        <p:txBody>
          <a:bodyPr>
            <a:norm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3">
                    <a:lumMod val="75000"/>
                  </a:schemeClr>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3">
                    <a:lumMod val="75000"/>
                  </a:schemeClr>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3">
                    <a:lumMod val="75000"/>
                  </a:schemeClr>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3">
                    <a:lumMod val="75000"/>
                  </a:schemeClr>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endParaRPr lang="en-GB"/>
          </a:p>
        </p:txBody>
      </p:sp>
      <p:sp>
        <p:nvSpPr>
          <p:cNvPr id="3" name="Title 1"/>
          <p:cNvSpPr txBox="1">
            <a:spLocks/>
          </p:cNvSpPr>
          <p:nvPr/>
        </p:nvSpPr>
        <p:spPr>
          <a:xfrm>
            <a:off x="115388" y="365125"/>
            <a:ext cx="10515600" cy="1044575"/>
          </a:xfrm>
          <a:prstGeom prst="rect">
            <a:avLst/>
          </a:prstGeom>
        </p:spPr>
        <p:txBody>
          <a:bodyPr/>
          <a:lstStyle>
            <a:lvl1pPr algn="l" defTabSz="914400" rtl="0" eaLnBrk="1" latinLnBrk="0" hangingPunct="1">
              <a:lnSpc>
                <a:spcPct val="90000"/>
              </a:lnSpc>
              <a:spcBef>
                <a:spcPct val="0"/>
              </a:spcBef>
              <a:buNone/>
              <a:defRPr sz="3200" b="0" kern="1200" baseline="0">
                <a:solidFill>
                  <a:schemeClr val="accent3">
                    <a:lumMod val="75000"/>
                  </a:schemeClr>
                </a:solidFill>
                <a:latin typeface="+mj-lt"/>
                <a:ea typeface="+mj-ea"/>
                <a:cs typeface="+mj-cs"/>
              </a:defRPr>
            </a:lvl1pPr>
          </a:lstStyle>
          <a:p>
            <a:pPr algn="ctr"/>
            <a:r>
              <a:rPr lang="en-GB" sz="4400" dirty="0">
                <a:solidFill>
                  <a:srgbClr val="C00000"/>
                </a:solidFill>
                <a:effectLst>
                  <a:outerShdw blurRad="38100" dist="38100" dir="2700000" algn="tl">
                    <a:srgbClr val="000000">
                      <a:alpha val="43137"/>
                    </a:srgbClr>
                  </a:outerShdw>
                </a:effectLst>
                <a:latin typeface="SassoonPrimaryInfant" pitchFamily="2" charset="0"/>
              </a:rPr>
              <a:t>Reception Starting School </a:t>
            </a:r>
            <a:r>
              <a:rPr lang="en-GB" sz="4000" dirty="0">
                <a:solidFill>
                  <a:srgbClr val="C00000"/>
                </a:solidFill>
                <a:effectLst>
                  <a:outerShdw blurRad="38100" dist="38100" dir="2700000" algn="tl">
                    <a:srgbClr val="000000">
                      <a:alpha val="43137"/>
                    </a:srgbClr>
                  </a:outerShdw>
                </a:effectLst>
                <a:latin typeface="SassoonPrimaryInfant" pitchFamily="2" charset="0"/>
              </a:rPr>
              <a:t>Arrangements</a:t>
            </a:r>
            <a:endParaRPr lang="en-GB" sz="4400" dirty="0">
              <a:solidFill>
                <a:srgbClr val="C00000"/>
              </a:solidFill>
              <a:effectLst>
                <a:outerShdw blurRad="38100" dist="38100" dir="2700000" algn="tl">
                  <a:srgbClr val="000000">
                    <a:alpha val="43137"/>
                  </a:srgbClr>
                </a:outerShdw>
              </a:effectLst>
              <a:latin typeface="SassoonPrimaryInfant" pitchFamily="2" charset="0"/>
            </a:endParaRPr>
          </a:p>
        </p:txBody>
      </p:sp>
      <p:sp>
        <p:nvSpPr>
          <p:cNvPr id="4" name="Rectangle 3"/>
          <p:cNvSpPr/>
          <p:nvPr/>
        </p:nvSpPr>
        <p:spPr>
          <a:xfrm>
            <a:off x="777240" y="1097561"/>
            <a:ext cx="8767354" cy="5355312"/>
          </a:xfrm>
          <a:prstGeom prst="rect">
            <a:avLst/>
          </a:prstGeom>
        </p:spPr>
        <p:txBody>
          <a:bodyPr wrap="square">
            <a:spAutoFit/>
          </a:bodyPr>
          <a:lstStyle/>
          <a:p>
            <a:r>
              <a:rPr lang="en-GB" u="sng" dirty="0"/>
              <a:t>Week 1 – week commencing 5th September 2022 </a:t>
            </a:r>
          </a:p>
          <a:p>
            <a:r>
              <a:rPr lang="en-GB" dirty="0"/>
              <a:t>Monday – INSET DAY</a:t>
            </a:r>
          </a:p>
          <a:p>
            <a:r>
              <a:rPr lang="en-GB" dirty="0"/>
              <a:t>Tuesday – INSET DAY</a:t>
            </a:r>
          </a:p>
          <a:p>
            <a:r>
              <a:rPr lang="en-GB" dirty="0"/>
              <a:t>Wednesday -  Home visits</a:t>
            </a:r>
          </a:p>
          <a:p>
            <a:r>
              <a:rPr lang="en-GB" dirty="0"/>
              <a:t>Thursday – Home Visits </a:t>
            </a:r>
          </a:p>
          <a:p>
            <a:r>
              <a:rPr lang="en-GB" dirty="0"/>
              <a:t>Friday – Home visits </a:t>
            </a:r>
          </a:p>
          <a:p>
            <a:endParaRPr lang="en-GB" dirty="0"/>
          </a:p>
          <a:p>
            <a:endParaRPr lang="en-GB" dirty="0"/>
          </a:p>
          <a:p>
            <a:r>
              <a:rPr lang="en-GB" u="sng" dirty="0"/>
              <a:t>Week 2:  - week commencing 12th September 2022</a:t>
            </a:r>
          </a:p>
          <a:p>
            <a:r>
              <a:rPr lang="en-GB" dirty="0"/>
              <a:t>Monday – Home visits </a:t>
            </a:r>
          </a:p>
          <a:p>
            <a:r>
              <a:rPr lang="en-GB" dirty="0"/>
              <a:t>Tuesday – 8:45am – 11:45am </a:t>
            </a:r>
          </a:p>
          <a:p>
            <a:r>
              <a:rPr lang="en-GB" dirty="0"/>
              <a:t>Wednesday – 8:45am – 12:45pm (with lunch)</a:t>
            </a:r>
          </a:p>
          <a:p>
            <a:r>
              <a:rPr lang="en-GB" dirty="0"/>
              <a:t>Thursday –8:45am – 2pm (with lunch)</a:t>
            </a:r>
          </a:p>
          <a:p>
            <a:r>
              <a:rPr lang="en-GB" dirty="0"/>
              <a:t>Friday – 8:45am – 3:10pm (with lunch)</a:t>
            </a:r>
          </a:p>
          <a:p>
            <a:endParaRPr lang="en-GB" dirty="0"/>
          </a:p>
          <a:p>
            <a:endParaRPr lang="en-GB" u="sng" dirty="0"/>
          </a:p>
          <a:p>
            <a:r>
              <a:rPr lang="en-GB" u="sng" dirty="0"/>
              <a:t>Week 3 : week commencing 19</a:t>
            </a:r>
            <a:r>
              <a:rPr lang="en-GB" u="sng" baseline="30000" dirty="0"/>
              <a:t>th</a:t>
            </a:r>
            <a:r>
              <a:rPr lang="en-GB" u="sng" dirty="0"/>
              <a:t> September 2022</a:t>
            </a:r>
          </a:p>
          <a:p>
            <a:r>
              <a:rPr lang="en-GB" dirty="0"/>
              <a:t>Full time - 8:45am – 3:10pm </a:t>
            </a:r>
          </a:p>
          <a:p>
            <a:endParaRPr lang="en-GB" dirty="0"/>
          </a:p>
        </p:txBody>
      </p:sp>
    </p:spTree>
    <p:extLst>
      <p:ext uri="{BB962C8B-B14F-4D97-AF65-F5344CB8AC3E}">
        <p14:creationId xmlns:p14="http://schemas.microsoft.com/office/powerpoint/2010/main" val="221644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9186" y="3693830"/>
            <a:ext cx="1514012" cy="1889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3"/>
          <p:cNvSpPr>
            <a:spLocks noGrp="1"/>
          </p:cNvSpPr>
          <p:nvPr>
            <p:ph type="title"/>
          </p:nvPr>
        </p:nvSpPr>
        <p:spPr>
          <a:xfrm>
            <a:off x="997452" y="221096"/>
            <a:ext cx="9875520" cy="885825"/>
          </a:xfrm>
          <a:ln>
            <a:noFill/>
          </a:ln>
        </p:spPr>
        <p:txBody>
          <a:bodyPr>
            <a:normAutofit/>
          </a:bodyPr>
          <a:lstStyle/>
          <a:p>
            <a:pPr algn="ctr"/>
            <a:r>
              <a:rPr lang="en-GB" sz="4400" dirty="0">
                <a:solidFill>
                  <a:schemeClr val="bg1">
                    <a:lumMod val="50000"/>
                  </a:schemeClr>
                </a:solidFill>
                <a:effectLst>
                  <a:outerShdw blurRad="38100" dist="38100" dir="2700000" algn="tl">
                    <a:srgbClr val="000000">
                      <a:alpha val="43137"/>
                    </a:srgbClr>
                  </a:outerShdw>
                </a:effectLst>
                <a:latin typeface="SassoonPrimaryInfant" pitchFamily="2" charset="0"/>
              </a:rPr>
              <a:t>School Leadership Team</a:t>
            </a:r>
          </a:p>
        </p:txBody>
      </p:sp>
      <p:sp>
        <p:nvSpPr>
          <p:cNvPr id="3" name="TextBox 2"/>
          <p:cNvSpPr txBox="1"/>
          <p:nvPr/>
        </p:nvSpPr>
        <p:spPr>
          <a:xfrm>
            <a:off x="1269197" y="2775896"/>
            <a:ext cx="2234029" cy="892552"/>
          </a:xfrm>
          <a:prstGeom prst="rect">
            <a:avLst/>
          </a:prstGeom>
          <a:noFill/>
          <a:ln w="19050">
            <a:noFill/>
          </a:ln>
        </p:spPr>
        <p:txBody>
          <a:bodyPr wrap="square" rtlCol="0" anchor="t">
            <a:spAutoFit/>
          </a:bodyPr>
          <a:lstStyle/>
          <a:p>
            <a:pPr algn="ctr"/>
            <a:r>
              <a:rPr lang="en-GB" b="1" dirty="0">
                <a:latin typeface="SassoonPrimaryInfant"/>
              </a:rPr>
              <a:t>Mrs Cheema OBE </a:t>
            </a:r>
            <a:endParaRPr lang="en-US" dirty="0"/>
          </a:p>
          <a:p>
            <a:pPr algn="ctr"/>
            <a:r>
              <a:rPr lang="en-GB" sz="1600" dirty="0">
                <a:latin typeface="SassoonPrimaryInfant" pitchFamily="2" charset="0"/>
              </a:rPr>
              <a:t>CEO</a:t>
            </a:r>
          </a:p>
          <a:p>
            <a:pPr algn="ctr"/>
            <a:endParaRPr lang="en-GB" dirty="0"/>
          </a:p>
        </p:txBody>
      </p:sp>
      <p:sp>
        <p:nvSpPr>
          <p:cNvPr id="15" name="TextBox 14"/>
          <p:cNvSpPr txBox="1"/>
          <p:nvPr/>
        </p:nvSpPr>
        <p:spPr>
          <a:xfrm>
            <a:off x="5985220" y="2755686"/>
            <a:ext cx="2282722" cy="1138773"/>
          </a:xfrm>
          <a:prstGeom prst="rect">
            <a:avLst/>
          </a:prstGeom>
          <a:noFill/>
          <a:ln w="19050">
            <a:noFill/>
          </a:ln>
        </p:spPr>
        <p:txBody>
          <a:bodyPr wrap="square" rtlCol="0" anchor="t">
            <a:spAutoFit/>
          </a:bodyPr>
          <a:lstStyle/>
          <a:p>
            <a:pPr algn="ctr"/>
            <a:r>
              <a:rPr lang="en-GB" b="1" dirty="0">
                <a:latin typeface="SassoonPrimaryInfant"/>
              </a:rPr>
              <a:t>Miss Kohli</a:t>
            </a:r>
          </a:p>
          <a:p>
            <a:pPr algn="ctr"/>
            <a:r>
              <a:rPr lang="en-GB" sz="1600" dirty="0">
                <a:latin typeface="SassoonPrimaryInfant"/>
              </a:rPr>
              <a:t>Executive Headteacher of Perry Hall Teaching School</a:t>
            </a:r>
          </a:p>
        </p:txBody>
      </p:sp>
      <p:sp>
        <p:nvSpPr>
          <p:cNvPr id="16" name="TextBox 15"/>
          <p:cNvSpPr txBox="1"/>
          <p:nvPr/>
        </p:nvSpPr>
        <p:spPr>
          <a:xfrm>
            <a:off x="8104171" y="2775896"/>
            <a:ext cx="1852612" cy="646331"/>
          </a:xfrm>
          <a:prstGeom prst="rect">
            <a:avLst/>
          </a:prstGeom>
          <a:noFill/>
          <a:ln w="19050">
            <a:noFill/>
          </a:ln>
        </p:spPr>
        <p:txBody>
          <a:bodyPr wrap="square" rtlCol="0" anchor="t">
            <a:spAutoFit/>
          </a:bodyPr>
          <a:lstStyle/>
          <a:p>
            <a:pPr algn="ctr"/>
            <a:r>
              <a:rPr lang="en-GB" b="1" dirty="0">
                <a:latin typeface="SassoonPrimaryInfant"/>
              </a:rPr>
              <a:t>Mr Hinkley</a:t>
            </a:r>
          </a:p>
          <a:p>
            <a:pPr algn="ctr"/>
            <a:r>
              <a:rPr lang="en-GB" dirty="0">
                <a:latin typeface="SassoonPrimaryInfant" pitchFamily="2" charset="0"/>
              </a:rPr>
              <a:t>Head Teacher </a:t>
            </a:r>
          </a:p>
        </p:txBody>
      </p:sp>
      <p:sp>
        <p:nvSpPr>
          <p:cNvPr id="18" name="TextBox 17"/>
          <p:cNvSpPr txBox="1"/>
          <p:nvPr/>
        </p:nvSpPr>
        <p:spPr>
          <a:xfrm>
            <a:off x="5544649" y="5637805"/>
            <a:ext cx="1843085" cy="615553"/>
          </a:xfrm>
          <a:prstGeom prst="rect">
            <a:avLst/>
          </a:prstGeom>
          <a:noFill/>
          <a:ln w="19050">
            <a:noFill/>
          </a:ln>
        </p:spPr>
        <p:txBody>
          <a:bodyPr wrap="square" lIns="91440" tIns="45720" rIns="91440" bIns="45720" rtlCol="0" anchor="t">
            <a:spAutoFit/>
          </a:bodyPr>
          <a:lstStyle/>
          <a:p>
            <a:pPr algn="ctr"/>
            <a:r>
              <a:rPr lang="en-GB" b="1" dirty="0">
                <a:latin typeface="SassoonPrimaryInfant"/>
              </a:rPr>
              <a:t>Mr Johnston</a:t>
            </a:r>
          </a:p>
          <a:p>
            <a:pPr algn="ctr"/>
            <a:r>
              <a:rPr lang="en-GB" sz="1600" dirty="0">
                <a:latin typeface="SassoonPrimaryInfant"/>
              </a:rPr>
              <a:t>Curriculum Lead</a:t>
            </a:r>
          </a:p>
        </p:txBody>
      </p:sp>
      <p:sp>
        <p:nvSpPr>
          <p:cNvPr id="22" name="TextBox 21"/>
          <p:cNvSpPr txBox="1"/>
          <p:nvPr/>
        </p:nvSpPr>
        <p:spPr>
          <a:xfrm>
            <a:off x="3398636" y="5631602"/>
            <a:ext cx="1843085" cy="861774"/>
          </a:xfrm>
          <a:prstGeom prst="rect">
            <a:avLst/>
          </a:prstGeom>
          <a:noFill/>
          <a:ln w="19050">
            <a:noFill/>
          </a:ln>
        </p:spPr>
        <p:txBody>
          <a:bodyPr wrap="square" lIns="91440" tIns="45720" rIns="91440" bIns="45720" rtlCol="0" anchor="t">
            <a:spAutoFit/>
          </a:bodyPr>
          <a:lstStyle/>
          <a:p>
            <a:pPr algn="ctr"/>
            <a:r>
              <a:rPr lang="en-GB" b="1" dirty="0">
                <a:latin typeface="SassoonPrimaryInfant"/>
              </a:rPr>
              <a:t>Mrs Jones</a:t>
            </a:r>
          </a:p>
          <a:p>
            <a:pPr algn="ctr"/>
            <a:r>
              <a:rPr lang="en-GB" sz="1600" dirty="0">
                <a:latin typeface="SassoonPrimaryInfant"/>
              </a:rPr>
              <a:t>Assistant Head KS2 Phase Lead</a:t>
            </a:r>
            <a:endParaRPr lang="en-GB" sz="1600" dirty="0">
              <a:latin typeface="SassoonPrimaryInfant" pitchFamily="2" charset="0"/>
            </a:endParaRPr>
          </a:p>
        </p:txBody>
      </p:sp>
      <p:sp>
        <p:nvSpPr>
          <p:cNvPr id="23" name="TextBox 22"/>
          <p:cNvSpPr txBox="1"/>
          <p:nvPr/>
        </p:nvSpPr>
        <p:spPr>
          <a:xfrm>
            <a:off x="7731325" y="5652364"/>
            <a:ext cx="1843085" cy="861774"/>
          </a:xfrm>
          <a:prstGeom prst="rect">
            <a:avLst/>
          </a:prstGeom>
          <a:noFill/>
          <a:ln w="19050">
            <a:noFill/>
          </a:ln>
        </p:spPr>
        <p:txBody>
          <a:bodyPr wrap="square" lIns="91440" tIns="45720" rIns="91440" bIns="45720" rtlCol="0" anchor="t">
            <a:spAutoFit/>
          </a:bodyPr>
          <a:lstStyle/>
          <a:p>
            <a:pPr algn="ctr"/>
            <a:r>
              <a:rPr lang="en-GB" b="1" dirty="0">
                <a:latin typeface="SassoonPrimaryInfant"/>
              </a:rPr>
              <a:t>Mrs Hodgkiss</a:t>
            </a:r>
          </a:p>
          <a:p>
            <a:pPr algn="ctr"/>
            <a:r>
              <a:rPr lang="en-GB" sz="1600" dirty="0">
                <a:latin typeface="SassoonPrimaryInfant"/>
              </a:rPr>
              <a:t>EYFS and KS1 Phase Lead</a:t>
            </a:r>
            <a:endParaRPr lang="en-GB" sz="1600" dirty="0">
              <a:latin typeface="SassoonPrimaryInfant" pitchFamily="2" charset="0"/>
            </a:endParaRPr>
          </a:p>
        </p:txBody>
      </p:sp>
      <p:sp>
        <p:nvSpPr>
          <p:cNvPr id="17" name="TextBox 16"/>
          <p:cNvSpPr txBox="1"/>
          <p:nvPr/>
        </p:nvSpPr>
        <p:spPr>
          <a:xfrm>
            <a:off x="3430428" y="2804675"/>
            <a:ext cx="2516633" cy="861774"/>
          </a:xfrm>
          <a:prstGeom prst="rect">
            <a:avLst/>
          </a:prstGeom>
          <a:noFill/>
          <a:ln w="19050">
            <a:noFill/>
          </a:ln>
        </p:spPr>
        <p:txBody>
          <a:bodyPr wrap="square" rtlCol="0" anchor="t">
            <a:spAutoFit/>
          </a:bodyPr>
          <a:lstStyle/>
          <a:p>
            <a:pPr algn="ctr"/>
            <a:r>
              <a:rPr lang="en-GB" b="1" dirty="0">
                <a:latin typeface="SassoonPrimaryInfant"/>
              </a:rPr>
              <a:t>Mr Asbury </a:t>
            </a:r>
            <a:endParaRPr lang="en-US" dirty="0"/>
          </a:p>
          <a:p>
            <a:pPr algn="ctr"/>
            <a:r>
              <a:rPr lang="en-GB" sz="1600" dirty="0">
                <a:latin typeface="SassoonPrimaryInfant" pitchFamily="2" charset="0"/>
              </a:rPr>
              <a:t>Executive Headteacher of Educational Standards</a:t>
            </a:r>
          </a:p>
        </p:txBody>
      </p:sp>
      <p:sp>
        <p:nvSpPr>
          <p:cNvPr id="29" name="TextBox 28"/>
          <p:cNvSpPr txBox="1"/>
          <p:nvPr/>
        </p:nvSpPr>
        <p:spPr>
          <a:xfrm>
            <a:off x="9793153" y="5630796"/>
            <a:ext cx="1843085" cy="646331"/>
          </a:xfrm>
          <a:prstGeom prst="rect">
            <a:avLst/>
          </a:prstGeom>
          <a:noFill/>
          <a:ln w="19050">
            <a:noFill/>
          </a:ln>
        </p:spPr>
        <p:txBody>
          <a:bodyPr wrap="square" rtlCol="0" anchor="t">
            <a:spAutoFit/>
          </a:bodyPr>
          <a:lstStyle/>
          <a:p>
            <a:pPr algn="ctr"/>
            <a:r>
              <a:rPr lang="en-GB" b="1" dirty="0">
                <a:latin typeface="SassoonPrimaryInfant"/>
              </a:rPr>
              <a:t>Mr Stack</a:t>
            </a:r>
          </a:p>
          <a:p>
            <a:pPr algn="ctr"/>
            <a:r>
              <a:rPr lang="en-GB" dirty="0">
                <a:latin typeface="SassoonPrimaryInfant" pitchFamily="2" charset="0"/>
              </a:rPr>
              <a:t>SENCO</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0551" y="1287463"/>
            <a:ext cx="1075680" cy="14342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2950" y="1319543"/>
            <a:ext cx="1010100" cy="1346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8303" y="1246611"/>
            <a:ext cx="1073327" cy="1431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TextBox 29"/>
          <p:cNvSpPr txBox="1"/>
          <p:nvPr/>
        </p:nvSpPr>
        <p:spPr>
          <a:xfrm>
            <a:off x="1349390" y="5624646"/>
            <a:ext cx="1843085" cy="615553"/>
          </a:xfrm>
          <a:prstGeom prst="rect">
            <a:avLst/>
          </a:prstGeom>
          <a:noFill/>
          <a:ln w="19050">
            <a:noFill/>
          </a:ln>
        </p:spPr>
        <p:txBody>
          <a:bodyPr wrap="square" rtlCol="0" anchor="t">
            <a:spAutoFit/>
          </a:bodyPr>
          <a:lstStyle/>
          <a:p>
            <a:pPr algn="ctr"/>
            <a:r>
              <a:rPr lang="en-GB" b="1" dirty="0">
                <a:latin typeface="SassoonPrimaryInfant"/>
              </a:rPr>
              <a:t>Mrs Gibson</a:t>
            </a:r>
          </a:p>
          <a:p>
            <a:pPr algn="ctr"/>
            <a:r>
              <a:rPr lang="en-GB" sz="1600" dirty="0">
                <a:latin typeface="SassoonPrimaryInfant" pitchFamily="2" charset="0"/>
              </a:rPr>
              <a:t>Chair of Governors</a:t>
            </a: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567" t="-538" r="12230" b="699"/>
          <a:stretch/>
        </p:blipFill>
        <p:spPr>
          <a:xfrm>
            <a:off x="1543724" y="3881151"/>
            <a:ext cx="1345835" cy="16342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38656" y="3755544"/>
            <a:ext cx="1483958" cy="18549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dk1"/>
          </a:lnRef>
          <a:fillRef idx="1">
            <a:schemeClr val="lt1"/>
          </a:fillRef>
          <a:effectRef idx="0">
            <a:schemeClr val="dk1"/>
          </a:effectRef>
          <a:fontRef idx="minor">
            <a:schemeClr val="dk1"/>
          </a:fontRef>
        </p:style>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57757" y="3734076"/>
            <a:ext cx="1446340" cy="180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8349" y="1262343"/>
            <a:ext cx="1144257" cy="1431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68303" y="3734076"/>
            <a:ext cx="1465881" cy="1832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14617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900" dirty="0">
                <a:solidFill>
                  <a:srgbClr val="C00000"/>
                </a:solidFill>
                <a:effectLst>
                  <a:outerShdw blurRad="38100" dist="38100" dir="2700000" algn="tl">
                    <a:srgbClr val="000000">
                      <a:alpha val="43137"/>
                    </a:srgbClr>
                  </a:outerShdw>
                </a:effectLst>
              </a:rPr>
              <a:t>Admission and Consent Forms </a:t>
            </a:r>
          </a:p>
        </p:txBody>
      </p:sp>
      <p:sp>
        <p:nvSpPr>
          <p:cNvPr id="3" name="Content Placeholder 2"/>
          <p:cNvSpPr>
            <a:spLocks noGrp="1"/>
          </p:cNvSpPr>
          <p:nvPr>
            <p:ph idx="1"/>
          </p:nvPr>
        </p:nvSpPr>
        <p:spPr>
          <a:xfrm>
            <a:off x="1143000" y="2114550"/>
            <a:ext cx="9872871" cy="4038600"/>
          </a:xfrm>
        </p:spPr>
        <p:txBody>
          <a:bodyPr/>
          <a:lstStyle/>
          <a:p>
            <a:r>
              <a:rPr lang="en-GB" dirty="0"/>
              <a:t>Completed in school :</a:t>
            </a:r>
          </a:p>
          <a:p>
            <a:pPr marL="45720" indent="0">
              <a:buNone/>
            </a:pPr>
            <a:r>
              <a:rPr lang="en-GB" dirty="0"/>
              <a:t>      All about me sheet </a:t>
            </a:r>
          </a:p>
          <a:p>
            <a:pPr marL="45720" indent="0">
              <a:buNone/>
            </a:pPr>
            <a:endParaRPr lang="en-GB" dirty="0"/>
          </a:p>
          <a:p>
            <a:r>
              <a:rPr lang="en-GB" dirty="0"/>
              <a:t>Emailed to be returned via email:</a:t>
            </a:r>
          </a:p>
          <a:p>
            <a:pPr marL="45720" indent="0">
              <a:buNone/>
            </a:pPr>
            <a:r>
              <a:rPr lang="en-GB" dirty="0"/>
              <a:t>     consent forms  </a:t>
            </a:r>
          </a:p>
          <a:p>
            <a:pPr marL="45720" indent="0">
              <a:buNone/>
            </a:pPr>
            <a:r>
              <a:rPr lang="en-GB" dirty="0"/>
              <a:t>     photographs</a:t>
            </a:r>
          </a:p>
          <a:p>
            <a:pPr marL="45720" indent="0">
              <a:buNone/>
            </a:pPr>
            <a:r>
              <a:rPr lang="en-GB" dirty="0"/>
              <a:t>     walking to local area</a:t>
            </a:r>
          </a:p>
          <a:p>
            <a:endParaRPr lang="en-GB" dirty="0"/>
          </a:p>
          <a:p>
            <a:endParaRPr lang="en-GB" dirty="0"/>
          </a:p>
        </p:txBody>
      </p:sp>
      <p:pic>
        <p:nvPicPr>
          <p:cNvPr id="4" name="Picture 3"/>
          <p:cNvPicPr>
            <a:picLocks noChangeAspect="1"/>
          </p:cNvPicPr>
          <p:nvPr/>
        </p:nvPicPr>
        <p:blipFill rotWithShape="1">
          <a:blip r:embed="rId2"/>
          <a:srcRect l="35856" t="22826" r="37433" b="9693"/>
          <a:stretch/>
        </p:blipFill>
        <p:spPr>
          <a:xfrm rot="736976">
            <a:off x="8349415" y="2193903"/>
            <a:ext cx="2529750" cy="359490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4323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900" dirty="0">
                <a:solidFill>
                  <a:srgbClr val="C00000"/>
                </a:solidFill>
                <a:effectLst>
                  <a:outerShdw blurRad="38100" dist="38100" dir="2700000" algn="tl">
                    <a:srgbClr val="000000">
                      <a:alpha val="43137"/>
                    </a:srgbClr>
                  </a:outerShdw>
                </a:effectLst>
              </a:rPr>
              <a:t>Early Interventions </a:t>
            </a:r>
          </a:p>
        </p:txBody>
      </p:sp>
      <p:sp>
        <p:nvSpPr>
          <p:cNvPr id="3" name="Content Placeholder 2"/>
          <p:cNvSpPr>
            <a:spLocks noGrp="1"/>
          </p:cNvSpPr>
          <p:nvPr>
            <p:ph idx="1"/>
          </p:nvPr>
        </p:nvSpPr>
        <p:spPr/>
        <p:txBody>
          <a:bodyPr>
            <a:normAutofit/>
          </a:bodyPr>
          <a:lstStyle/>
          <a:p>
            <a:pPr marL="45720" indent="0" algn="ctr">
              <a:buNone/>
            </a:pPr>
            <a:endParaRPr lang="en-GB" sz="3600" dirty="0"/>
          </a:p>
          <a:p>
            <a:pPr marL="45720" indent="0" algn="ctr">
              <a:buNone/>
            </a:pPr>
            <a:endParaRPr lang="en-GB" sz="3600" dirty="0"/>
          </a:p>
          <a:p>
            <a:pPr marL="45720" indent="0" algn="ctr">
              <a:buNone/>
            </a:pPr>
            <a:r>
              <a:rPr lang="en-GB" sz="3600" dirty="0"/>
              <a:t>If you have any concerns about your child in any way please have a chat with us as soon as possible.</a:t>
            </a:r>
          </a:p>
        </p:txBody>
      </p:sp>
    </p:spTree>
    <p:extLst>
      <p:ext uri="{BB962C8B-B14F-4D97-AF65-F5344CB8AC3E}">
        <p14:creationId xmlns:p14="http://schemas.microsoft.com/office/powerpoint/2010/main" val="2995040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282" y="540126"/>
            <a:ext cx="9875520" cy="1356360"/>
          </a:xfrm>
        </p:spPr>
        <p:txBody>
          <a:bodyPr>
            <a:normAutofit fontScale="90000"/>
          </a:bodyPr>
          <a:lstStyle/>
          <a:p>
            <a:pPr algn="ctr"/>
            <a:r>
              <a:rPr lang="en-GB" sz="5400" dirty="0">
                <a:solidFill>
                  <a:srgbClr val="C00000"/>
                </a:solidFill>
                <a:effectLst>
                  <a:outerShdw blurRad="38100" dist="38100" dir="2700000" algn="tl">
                    <a:srgbClr val="000000">
                      <a:alpha val="43137"/>
                    </a:srgbClr>
                  </a:outerShdw>
                </a:effectLst>
                <a:latin typeface="SassoonPrimaryInfant" pitchFamily="2" charset="0"/>
              </a:rPr>
              <a:t> Breakfast Club And Afterschool Club</a:t>
            </a:r>
          </a:p>
        </p:txBody>
      </p:sp>
      <p:sp>
        <p:nvSpPr>
          <p:cNvPr id="3" name="Content Placeholder 2"/>
          <p:cNvSpPr>
            <a:spLocks noGrp="1"/>
          </p:cNvSpPr>
          <p:nvPr>
            <p:ph idx="1"/>
          </p:nvPr>
        </p:nvSpPr>
        <p:spPr>
          <a:xfrm>
            <a:off x="892342" y="1215189"/>
            <a:ext cx="9872871" cy="4950994"/>
          </a:xfrm>
        </p:spPr>
        <p:txBody>
          <a:bodyPr vert="horz" lIns="91440" tIns="45720" rIns="91440" bIns="45720" rtlCol="0" anchor="t">
            <a:normAutofit/>
          </a:bodyPr>
          <a:lstStyle/>
          <a:p>
            <a:pPr marL="45720" indent="0">
              <a:buNone/>
            </a:pPr>
            <a:endParaRPr lang="en-GB" dirty="0">
              <a:solidFill>
                <a:srgbClr val="FF0000"/>
              </a:solidFill>
              <a:latin typeface="SassoonPrimaryInfant" pitchFamily="2" charset="0"/>
            </a:endParaRPr>
          </a:p>
          <a:p>
            <a:r>
              <a:rPr lang="en-GB" sz="3600" dirty="0"/>
              <a:t>Breakfast club</a:t>
            </a:r>
          </a:p>
          <a:p>
            <a:r>
              <a:rPr lang="en-GB" sz="2000" dirty="0"/>
              <a:t>Doors open at 7.30am</a:t>
            </a:r>
            <a:endParaRPr lang="en-GB" sz="3600" dirty="0"/>
          </a:p>
          <a:p>
            <a:r>
              <a:rPr lang="en-GB" sz="3600" dirty="0"/>
              <a:t>Afterschool club</a:t>
            </a:r>
          </a:p>
          <a:p>
            <a:r>
              <a:rPr lang="en-GB" sz="2000" dirty="0"/>
              <a:t>From 3.00pm to 6.00pm</a:t>
            </a:r>
          </a:p>
          <a:p>
            <a:endParaRPr lang="en-GB" sz="2400" dirty="0"/>
          </a:p>
          <a:p>
            <a:r>
              <a:rPr lang="en-GB" sz="2400" dirty="0"/>
              <a:t>For more information please contact Ruth Edwards on </a:t>
            </a:r>
            <a:r>
              <a:rPr lang="en-GB" b="1" dirty="0"/>
              <a:t>01902 921160 </a:t>
            </a:r>
          </a:p>
          <a:p>
            <a:r>
              <a:rPr lang="en-GB" sz="2400" dirty="0"/>
              <a:t>Places will need to be booked in advance. </a:t>
            </a:r>
          </a:p>
          <a:p>
            <a:endParaRPr lang="en-GB" dirty="0">
              <a:latin typeface="SassoonPrimaryInfant"/>
            </a:endParaRPr>
          </a:p>
        </p:txBody>
      </p:sp>
    </p:spTree>
    <p:extLst>
      <p:ext uri="{BB962C8B-B14F-4D97-AF65-F5344CB8AC3E}">
        <p14:creationId xmlns:p14="http://schemas.microsoft.com/office/powerpoint/2010/main" val="2753078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D0CA0-4A62-4D7B-B8C2-26D3C8978FC5}"/>
              </a:ext>
            </a:extLst>
          </p:cNvPr>
          <p:cNvSpPr>
            <a:spLocks noGrp="1"/>
          </p:cNvSpPr>
          <p:nvPr>
            <p:ph type="title"/>
          </p:nvPr>
        </p:nvSpPr>
        <p:spPr/>
        <p:txBody>
          <a:bodyPr/>
          <a:lstStyle/>
          <a:p>
            <a:endParaRPr lang="en-US" dirty="0">
              <a:ea typeface="+mj-lt"/>
              <a:cs typeface="+mj-lt"/>
            </a:endParaRPr>
          </a:p>
          <a:p>
            <a:endParaRPr lang="en-US" dirty="0">
              <a:ea typeface="+mj-lt"/>
              <a:cs typeface="+mj-lt"/>
            </a:endParaRPr>
          </a:p>
          <a:p>
            <a:endParaRPr lang="en-US" dirty="0">
              <a:cs typeface="Arial"/>
            </a:endParaRPr>
          </a:p>
        </p:txBody>
      </p:sp>
      <p:sp>
        <p:nvSpPr>
          <p:cNvPr id="3" name="Content Placeholder 2">
            <a:extLst>
              <a:ext uri="{FF2B5EF4-FFF2-40B4-BE49-F238E27FC236}">
                <a16:creationId xmlns:a16="http://schemas.microsoft.com/office/drawing/2014/main" id="{E6B112EA-1DCF-41F0-9232-C17376205006}"/>
              </a:ext>
            </a:extLst>
          </p:cNvPr>
          <p:cNvSpPr>
            <a:spLocks noGrp="1"/>
          </p:cNvSpPr>
          <p:nvPr>
            <p:ph idx="1"/>
          </p:nvPr>
        </p:nvSpPr>
        <p:spPr/>
        <p:txBody>
          <a:bodyPr vert="horz" lIns="91440" tIns="45720" rIns="91440" bIns="45720" rtlCol="0" anchor="t">
            <a:normAutofit/>
          </a:bodyPr>
          <a:lstStyle/>
          <a:p>
            <a:pPr marL="45720" indent="0">
              <a:buNone/>
            </a:pPr>
            <a:r>
              <a:rPr lang="en-US" dirty="0">
                <a:cs typeface="Arial"/>
              </a:rPr>
              <a:t>If you would like more information please use the link below</a:t>
            </a:r>
          </a:p>
          <a:p>
            <a:pPr marL="45720" indent="0">
              <a:buNone/>
            </a:pPr>
            <a:r>
              <a:rPr lang="en-US" dirty="0">
                <a:ea typeface="+mn-lt"/>
                <a:cs typeface="+mn-lt"/>
                <a:hlinkClick r:id="rId2"/>
              </a:rPr>
              <a:t>https://www.woodthorneprimary.org/pta/</a:t>
            </a:r>
            <a:endParaRPr lang="en-US" dirty="0"/>
          </a:p>
          <a:p>
            <a:pPr marL="45720" indent="0">
              <a:buNone/>
            </a:pPr>
            <a:endParaRPr lang="en-US" dirty="0">
              <a:cs typeface="Arial"/>
            </a:endParaRPr>
          </a:p>
          <a:p>
            <a:pPr marL="45720" indent="0">
              <a:buNone/>
            </a:pPr>
            <a:r>
              <a:rPr lang="en-US" dirty="0">
                <a:cs typeface="Arial"/>
              </a:rPr>
              <a:t>Or contact </a:t>
            </a:r>
          </a:p>
          <a:p>
            <a:pPr marL="45720" indent="0">
              <a:buNone/>
            </a:pPr>
            <a:r>
              <a:rPr lang="en-US" dirty="0">
                <a:ea typeface="+mn-lt"/>
                <a:cs typeface="+mn-lt"/>
                <a:hlinkClick r:id="rId3"/>
              </a:rPr>
              <a:t>secretary.woodthornepta@gmail.com</a:t>
            </a:r>
            <a:r>
              <a:rPr lang="en-US" dirty="0">
                <a:ea typeface="+mn-lt"/>
                <a:cs typeface="+mn-lt"/>
              </a:rPr>
              <a:t> </a:t>
            </a:r>
          </a:p>
          <a:p>
            <a:pPr marL="45720" indent="0">
              <a:buNone/>
            </a:pPr>
            <a:endParaRPr lang="en-US" dirty="0">
              <a:cs typeface="Arial"/>
            </a:endParaRPr>
          </a:p>
          <a:p>
            <a:pPr marL="45720" indent="0">
              <a:buNone/>
            </a:pPr>
            <a:endParaRPr lang="en-US" dirty="0">
              <a:cs typeface="Arial"/>
            </a:endParaRPr>
          </a:p>
        </p:txBody>
      </p:sp>
      <p:sp>
        <p:nvSpPr>
          <p:cNvPr id="4" name="TextBox 3">
            <a:extLst>
              <a:ext uri="{FF2B5EF4-FFF2-40B4-BE49-F238E27FC236}">
                <a16:creationId xmlns:a16="http://schemas.microsoft.com/office/drawing/2014/main" id="{5A142D16-8D19-4C65-91CB-02BB7AC7B2B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Arial"/>
            </a:endParaRPr>
          </a:p>
        </p:txBody>
      </p:sp>
      <p:sp>
        <p:nvSpPr>
          <p:cNvPr id="5" name="TextBox 4">
            <a:extLst>
              <a:ext uri="{FF2B5EF4-FFF2-40B4-BE49-F238E27FC236}">
                <a16:creationId xmlns:a16="http://schemas.microsoft.com/office/drawing/2014/main" id="{48A07815-D257-43F5-8795-03E0D3713E07}"/>
              </a:ext>
            </a:extLst>
          </p:cNvPr>
          <p:cNvSpPr txBox="1"/>
          <p:nvPr/>
        </p:nvSpPr>
        <p:spPr>
          <a:xfrm>
            <a:off x="2382982" y="609600"/>
            <a:ext cx="5555927" cy="923330"/>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5400" dirty="0">
                <a:solidFill>
                  <a:srgbClr val="C00000"/>
                </a:solidFill>
                <a:latin typeface="SassoonPrimaryInfant"/>
              </a:rPr>
              <a:t>Woodthorne PTA</a:t>
            </a:r>
          </a:p>
        </p:txBody>
      </p:sp>
    </p:spTree>
    <p:extLst>
      <p:ext uri="{BB962C8B-B14F-4D97-AF65-F5344CB8AC3E}">
        <p14:creationId xmlns:p14="http://schemas.microsoft.com/office/powerpoint/2010/main" val="3575965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5400" dirty="0">
                <a:solidFill>
                  <a:srgbClr val="C00000"/>
                </a:solidFill>
                <a:effectLst>
                  <a:outerShdw blurRad="38100" dist="38100" dir="2700000" algn="tl">
                    <a:srgbClr val="000000">
                      <a:alpha val="43137"/>
                    </a:srgbClr>
                  </a:outerShdw>
                </a:effectLst>
                <a:latin typeface="SassoonPrimaryInfant"/>
              </a:rPr>
              <a:t>Any Questions?</a:t>
            </a:r>
          </a:p>
        </p:txBody>
      </p:sp>
      <p:sp>
        <p:nvSpPr>
          <p:cNvPr id="4" name="Title 1"/>
          <p:cNvSpPr txBox="1">
            <a:spLocks/>
          </p:cNvSpPr>
          <p:nvPr/>
        </p:nvSpPr>
        <p:spPr>
          <a:xfrm>
            <a:off x="835869" y="2361656"/>
            <a:ext cx="9875520" cy="4389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baseline="0">
                <a:solidFill>
                  <a:schemeClr val="accent3">
                    <a:lumMod val="75000"/>
                  </a:schemeClr>
                </a:solidFill>
                <a:latin typeface="+mj-lt"/>
                <a:ea typeface="+mj-ea"/>
                <a:cs typeface="+mj-cs"/>
              </a:defRPr>
            </a:lvl1pPr>
          </a:lstStyle>
          <a:p>
            <a:pPr algn="ctr"/>
            <a:r>
              <a:rPr lang="en-GB" dirty="0">
                <a:solidFill>
                  <a:srgbClr val="C00000"/>
                </a:solidFill>
                <a:effectLst>
                  <a:outerShdw blurRad="38100" dist="38100" dir="2700000" algn="tl">
                    <a:srgbClr val="000000">
                      <a:alpha val="43137"/>
                    </a:srgbClr>
                  </a:outerShdw>
                </a:effectLst>
                <a:latin typeface="+mn-lt"/>
              </a:rPr>
              <a:t>If you have questions please get in touch with us</a:t>
            </a:r>
          </a:p>
          <a:p>
            <a:pPr algn="ctr"/>
            <a:r>
              <a:rPr lang="en-GB" dirty="0">
                <a:solidFill>
                  <a:srgbClr val="C00000"/>
                </a:solidFill>
                <a:effectLst>
                  <a:outerShdw blurRad="38100" dist="38100" dir="2700000" algn="tl">
                    <a:srgbClr val="000000">
                      <a:alpha val="43137"/>
                    </a:srgbClr>
                  </a:outerShdw>
                </a:effectLst>
                <a:latin typeface="+mn-lt"/>
              </a:rPr>
              <a:t>  </a:t>
            </a:r>
          </a:p>
          <a:p>
            <a:pPr algn="ctr"/>
            <a:r>
              <a:rPr lang="en-GB" dirty="0">
                <a:solidFill>
                  <a:srgbClr val="C00000"/>
                </a:solidFill>
                <a:effectLst>
                  <a:outerShdw blurRad="38100" dist="38100" dir="2700000" algn="tl">
                    <a:srgbClr val="000000">
                      <a:alpha val="43137"/>
                    </a:srgbClr>
                  </a:outerShdw>
                </a:effectLst>
                <a:latin typeface="+mn-lt"/>
              </a:rPr>
              <a:t>Ring: </a:t>
            </a:r>
            <a:r>
              <a:rPr lang="en-GB" b="1" dirty="0">
                <a:latin typeface="+mn-lt"/>
              </a:rPr>
              <a:t>01902 921160</a:t>
            </a:r>
          </a:p>
          <a:p>
            <a:pPr algn="ctr"/>
            <a:endParaRPr lang="en-GB" dirty="0">
              <a:solidFill>
                <a:srgbClr val="C00000"/>
              </a:solidFill>
              <a:effectLst>
                <a:outerShdw blurRad="38100" dist="38100" dir="2700000" algn="tl">
                  <a:srgbClr val="000000">
                    <a:alpha val="43137"/>
                  </a:srgbClr>
                </a:outerShdw>
              </a:effectLst>
              <a:latin typeface="+mn-lt"/>
            </a:endParaRPr>
          </a:p>
          <a:p>
            <a:pPr algn="ctr"/>
            <a:r>
              <a:rPr lang="en-GB" dirty="0">
                <a:solidFill>
                  <a:srgbClr val="C00000"/>
                </a:solidFill>
                <a:effectLst>
                  <a:outerShdw blurRad="38100" dist="38100" dir="2700000" algn="tl">
                    <a:srgbClr val="000000">
                      <a:alpha val="43137"/>
                    </a:srgbClr>
                  </a:outerShdw>
                </a:effectLst>
                <a:latin typeface="+mn-lt"/>
              </a:rPr>
              <a:t>E-mail: </a:t>
            </a:r>
            <a:r>
              <a:rPr lang="en-GB" dirty="0">
                <a:solidFill>
                  <a:schemeClr val="tx1"/>
                </a:solidFill>
                <a:latin typeface="+mn-lt"/>
                <a:hlinkClick r:id="rId2"/>
              </a:rPr>
              <a:t>woodthorneprimaryschool@wolverhampton.gov.uk</a:t>
            </a:r>
            <a:endParaRPr lang="en-GB" dirty="0">
              <a:solidFill>
                <a:schemeClr val="tx1"/>
              </a:solidFill>
              <a:latin typeface="+mn-lt"/>
            </a:endParaRPr>
          </a:p>
          <a:p>
            <a:pPr algn="ctr"/>
            <a:endParaRPr lang="en-GB" dirty="0">
              <a:solidFill>
                <a:schemeClr val="tx1"/>
              </a:solidFill>
              <a:latin typeface="+mn-lt"/>
            </a:endParaRPr>
          </a:p>
          <a:p>
            <a:pPr algn="ctr"/>
            <a:r>
              <a:rPr lang="en-GB" dirty="0">
                <a:solidFill>
                  <a:schemeClr val="tx1"/>
                </a:solidFill>
                <a:latin typeface="+mn-lt"/>
              </a:rPr>
              <a:t>This presentation will be uploaded on to our school website for your reference.</a:t>
            </a:r>
          </a:p>
          <a:p>
            <a:pPr algn="ctr"/>
            <a:endParaRPr lang="en-GB" dirty="0">
              <a:solidFill>
                <a:srgbClr val="C00000"/>
              </a:solidFill>
              <a:effectLst>
                <a:outerShdw blurRad="38100" dist="38100" dir="2700000" algn="tl">
                  <a:srgbClr val="000000">
                    <a:alpha val="43137"/>
                  </a:srgbClr>
                </a:outerShdw>
              </a:effectLst>
              <a:latin typeface="+mn-lt"/>
            </a:endParaRPr>
          </a:p>
          <a:p>
            <a:pPr algn="ctr"/>
            <a:endParaRPr lang="en-GB" sz="2800" dirty="0">
              <a:solidFill>
                <a:srgbClr val="C00000"/>
              </a:solidFill>
              <a:effectLst>
                <a:outerShdw blurRad="38100" dist="38100" dir="2700000" algn="tl">
                  <a:srgbClr val="000000">
                    <a:alpha val="43137"/>
                  </a:srgbClr>
                </a:outerShdw>
              </a:effectLst>
              <a:latin typeface="SassoonPrimaryInfant" pitchFamily="2" charset="0"/>
            </a:endParaRPr>
          </a:p>
        </p:txBody>
      </p:sp>
    </p:spTree>
    <p:extLst>
      <p:ext uri="{BB962C8B-B14F-4D97-AF65-F5344CB8AC3E}">
        <p14:creationId xmlns:p14="http://schemas.microsoft.com/office/powerpoint/2010/main" val="2195719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458" y="394648"/>
            <a:ext cx="9601200" cy="1485900"/>
          </a:xfrm>
        </p:spPr>
        <p:txBody>
          <a:bodyPr>
            <a:normAutofit/>
          </a:bodyPr>
          <a:lstStyle/>
          <a:p>
            <a:pPr algn="ctr"/>
            <a:r>
              <a:rPr lang="en-GB" sz="4400">
                <a:solidFill>
                  <a:schemeClr val="bg1">
                    <a:lumMod val="50000"/>
                  </a:schemeClr>
                </a:solidFill>
                <a:effectLst>
                  <a:outerShdw blurRad="38100" dist="38100" dir="2700000" algn="tl">
                    <a:srgbClr val="000000">
                      <a:alpha val="43137"/>
                    </a:srgbClr>
                  </a:outerShdw>
                </a:effectLst>
                <a:latin typeface="SassoonPrimaryInfant" pitchFamily="2" charset="0"/>
              </a:rPr>
              <a:t>Reception Team </a:t>
            </a:r>
          </a:p>
        </p:txBody>
      </p:sp>
      <p:sp>
        <p:nvSpPr>
          <p:cNvPr id="19" name="TextBox 18"/>
          <p:cNvSpPr txBox="1"/>
          <p:nvPr/>
        </p:nvSpPr>
        <p:spPr>
          <a:xfrm>
            <a:off x="9573580" y="5838004"/>
            <a:ext cx="1843085" cy="615553"/>
          </a:xfrm>
          <a:prstGeom prst="rect">
            <a:avLst/>
          </a:prstGeom>
          <a:noFill/>
          <a:ln w="19050">
            <a:noFill/>
          </a:ln>
        </p:spPr>
        <p:txBody>
          <a:bodyPr wrap="square" rtlCol="0" anchor="t">
            <a:spAutoFit/>
          </a:bodyPr>
          <a:lstStyle/>
          <a:p>
            <a:pPr algn="ctr"/>
            <a:r>
              <a:rPr lang="en-GB" b="1" dirty="0">
                <a:latin typeface="SassoonPrimaryInfant"/>
              </a:rPr>
              <a:t>Mrs Elcock</a:t>
            </a:r>
          </a:p>
          <a:p>
            <a:pPr algn="ctr"/>
            <a:r>
              <a:rPr lang="en-GB" sz="1600" dirty="0">
                <a:latin typeface="SassoonPrimaryInfant"/>
              </a:rPr>
              <a:t>Teaching Assistant</a:t>
            </a:r>
          </a:p>
        </p:txBody>
      </p:sp>
      <p:sp>
        <p:nvSpPr>
          <p:cNvPr id="20" name="TextBox 19"/>
          <p:cNvSpPr txBox="1"/>
          <p:nvPr/>
        </p:nvSpPr>
        <p:spPr>
          <a:xfrm>
            <a:off x="602980" y="5838004"/>
            <a:ext cx="1843085" cy="615553"/>
          </a:xfrm>
          <a:prstGeom prst="rect">
            <a:avLst/>
          </a:prstGeom>
          <a:noFill/>
          <a:ln w="19050">
            <a:noFill/>
          </a:ln>
        </p:spPr>
        <p:txBody>
          <a:bodyPr wrap="square" rtlCol="0" anchor="t">
            <a:spAutoFit/>
          </a:bodyPr>
          <a:lstStyle/>
          <a:p>
            <a:pPr algn="ctr"/>
            <a:r>
              <a:rPr lang="en-GB" b="1" dirty="0">
                <a:latin typeface="SassoonPrimaryInfant"/>
              </a:rPr>
              <a:t>Mrs Gakhal</a:t>
            </a:r>
          </a:p>
          <a:p>
            <a:pPr algn="ctr"/>
            <a:r>
              <a:rPr lang="en-GB" sz="1600" dirty="0">
                <a:latin typeface="SassoonPrimaryInfant"/>
              </a:rPr>
              <a:t>HLTA</a:t>
            </a:r>
          </a:p>
        </p:txBody>
      </p:sp>
      <p:sp>
        <p:nvSpPr>
          <p:cNvPr id="21" name="TextBox 20"/>
          <p:cNvSpPr txBox="1"/>
          <p:nvPr/>
        </p:nvSpPr>
        <p:spPr>
          <a:xfrm>
            <a:off x="3525181" y="4408791"/>
            <a:ext cx="1843085" cy="861774"/>
          </a:xfrm>
          <a:prstGeom prst="rect">
            <a:avLst/>
          </a:prstGeom>
          <a:noFill/>
          <a:ln w="19050">
            <a:noFill/>
          </a:ln>
        </p:spPr>
        <p:txBody>
          <a:bodyPr wrap="square" rtlCol="0" anchor="t">
            <a:spAutoFit/>
          </a:bodyPr>
          <a:lstStyle/>
          <a:p>
            <a:pPr algn="ctr"/>
            <a:r>
              <a:rPr lang="en-GB" b="1" dirty="0">
                <a:latin typeface="SassoonPrimaryInfant"/>
              </a:rPr>
              <a:t>Mrs Hodgkiss</a:t>
            </a:r>
          </a:p>
          <a:p>
            <a:pPr algn="ctr"/>
            <a:r>
              <a:rPr lang="en-GB" sz="1600" dirty="0">
                <a:latin typeface="SassoonPrimaryInfant"/>
              </a:rPr>
              <a:t>Class Teacher</a:t>
            </a:r>
          </a:p>
          <a:p>
            <a:pPr algn="ctr"/>
            <a:r>
              <a:rPr lang="en-GB" sz="1600" dirty="0">
                <a:latin typeface="SassoonPrimaryInfant"/>
              </a:rPr>
              <a:t>EYFS &amp; KS1 Lead </a:t>
            </a:r>
          </a:p>
        </p:txBody>
      </p:sp>
      <p:sp>
        <p:nvSpPr>
          <p:cNvPr id="13" name="TextBox 12"/>
          <p:cNvSpPr txBox="1"/>
          <p:nvPr/>
        </p:nvSpPr>
        <p:spPr>
          <a:xfrm>
            <a:off x="6734953" y="4443819"/>
            <a:ext cx="1843085" cy="615553"/>
          </a:xfrm>
          <a:prstGeom prst="rect">
            <a:avLst/>
          </a:prstGeom>
          <a:noFill/>
          <a:ln w="19050">
            <a:noFill/>
          </a:ln>
        </p:spPr>
        <p:txBody>
          <a:bodyPr wrap="square" rtlCol="0" anchor="t">
            <a:spAutoFit/>
          </a:bodyPr>
          <a:lstStyle/>
          <a:p>
            <a:pPr algn="ctr"/>
            <a:r>
              <a:rPr lang="en-GB" b="1" dirty="0">
                <a:latin typeface="SassoonPrimaryInfant"/>
              </a:rPr>
              <a:t>Miss Taylor </a:t>
            </a:r>
          </a:p>
          <a:p>
            <a:pPr algn="ctr"/>
            <a:r>
              <a:rPr lang="en-GB" sz="1600" dirty="0">
                <a:latin typeface="SassoonPrimaryInfant"/>
              </a:rPr>
              <a:t>Class Teacher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1121" y="3296056"/>
            <a:ext cx="1835544" cy="2295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181" y="3296056"/>
            <a:ext cx="1926284" cy="2409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814" y="1796528"/>
            <a:ext cx="2017376" cy="2522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585" y="1712736"/>
            <a:ext cx="2027820" cy="2535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464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435" y="441025"/>
            <a:ext cx="9875520" cy="885825"/>
          </a:xfrm>
        </p:spPr>
        <p:txBody>
          <a:bodyPr>
            <a:normAutofit/>
          </a:bodyPr>
          <a:lstStyle/>
          <a:p>
            <a:pPr algn="ctr"/>
            <a:r>
              <a:rPr lang="en-GB" sz="4800" dirty="0">
                <a:solidFill>
                  <a:schemeClr val="bg1">
                    <a:lumMod val="50000"/>
                  </a:schemeClr>
                </a:solidFill>
                <a:effectLst>
                  <a:outerShdw blurRad="38100" dist="38100" dir="2700000" algn="tl">
                    <a:srgbClr val="000000">
                      <a:alpha val="43137"/>
                    </a:srgbClr>
                  </a:outerShdw>
                </a:effectLst>
                <a:latin typeface="SassoonPrimaryInfant" pitchFamily="2" charset="0"/>
              </a:rPr>
              <a:t>Inclusion Team </a:t>
            </a:r>
          </a:p>
        </p:txBody>
      </p:sp>
      <p:sp>
        <p:nvSpPr>
          <p:cNvPr id="5" name="TextBox 4"/>
          <p:cNvSpPr txBox="1"/>
          <p:nvPr/>
        </p:nvSpPr>
        <p:spPr>
          <a:xfrm>
            <a:off x="643199" y="4160453"/>
            <a:ext cx="10815992" cy="2431435"/>
          </a:xfrm>
          <a:prstGeom prst="rect">
            <a:avLst/>
          </a:prstGeom>
          <a:noFill/>
        </p:spPr>
        <p:txBody>
          <a:bodyPr wrap="square" rtlCol="0" anchor="t">
            <a:spAutoFit/>
          </a:bodyPr>
          <a:lstStyle/>
          <a:p>
            <a:pPr marL="393065" lvl="1" indent="0" algn="ctr">
              <a:spcAft>
                <a:spcPts val="0"/>
              </a:spcAft>
              <a:buFont typeface="Wingdings 2"/>
              <a:buNone/>
              <a:defRPr/>
            </a:pPr>
            <a:endParaRPr lang="en-GB" altLang="en-US" sz="1200" b="1" u="sng" dirty="0">
              <a:latin typeface="SassoonPrimaryInfant" pitchFamily="2" charset="0"/>
              <a:ea typeface="ＭＳ Ｐゴシック" pitchFamily="34" charset="-128"/>
            </a:endParaRPr>
          </a:p>
          <a:p>
            <a:pPr marL="393065" lvl="1" algn="ctr">
              <a:defRPr/>
            </a:pPr>
            <a:r>
              <a:rPr lang="en-GB" altLang="en-US" sz="2000" b="1" dirty="0">
                <a:latin typeface="SassoonPrimaryInfant"/>
                <a:ea typeface="ＭＳ Ｐゴシック"/>
              </a:rPr>
              <a:t>Special Educational Needs policy and SEN Information Report can be found on the school website  </a:t>
            </a:r>
            <a:endParaRPr lang="en-GB" altLang="en-US" sz="2000" b="1" dirty="0">
              <a:latin typeface="SassoonPrimaryInfant" pitchFamily="2" charset="0"/>
              <a:ea typeface="ＭＳ Ｐゴシック" pitchFamily="34" charset="-128"/>
            </a:endParaRPr>
          </a:p>
          <a:p>
            <a:pPr marL="393065" lvl="1" indent="0" algn="ctr">
              <a:spcAft>
                <a:spcPts val="0"/>
              </a:spcAft>
              <a:buFont typeface="Wingdings 2"/>
              <a:buNone/>
              <a:defRPr/>
            </a:pP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r>
              <a:rPr lang="en-GB" sz="2000" b="1" dirty="0">
                <a:latin typeface="SassoonPrimaryInfant" pitchFamily="2" charset="0"/>
                <a:ea typeface="ＭＳ Ｐゴシック" pitchFamily="34" charset="-128"/>
                <a:hlinkClick r:id="rId2"/>
              </a:rPr>
              <a:t>https://woodthorneprimary.com/</a:t>
            </a: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r>
              <a:rPr lang="en-GB" altLang="en-US" sz="2000" b="1" dirty="0">
                <a:latin typeface="SassoonPrimaryInfant" pitchFamily="2" charset="0"/>
                <a:ea typeface="ＭＳ Ｐゴシック" pitchFamily="34" charset="-128"/>
              </a:rPr>
              <a:t>The school follows the Local Authority recommend guidelines.</a:t>
            </a:r>
          </a:p>
          <a:p>
            <a:endParaRPr lang="en-GB" sz="2000" b="1" dirty="0">
              <a:ea typeface="ＭＳ Ｐゴシック" pitchFamily="34" charset="-128"/>
            </a:endParaRPr>
          </a:p>
        </p:txBody>
      </p:sp>
      <p:sp>
        <p:nvSpPr>
          <p:cNvPr id="10" name="TextBox 9"/>
          <p:cNvSpPr txBox="1"/>
          <p:nvPr/>
        </p:nvSpPr>
        <p:spPr>
          <a:xfrm>
            <a:off x="841999" y="3446748"/>
            <a:ext cx="1843085" cy="615553"/>
          </a:xfrm>
          <a:prstGeom prst="rect">
            <a:avLst/>
          </a:prstGeom>
          <a:noFill/>
          <a:ln w="19050">
            <a:noFill/>
          </a:ln>
        </p:spPr>
        <p:txBody>
          <a:bodyPr wrap="square" rtlCol="0" anchor="t">
            <a:spAutoFit/>
          </a:bodyPr>
          <a:lstStyle/>
          <a:p>
            <a:pPr algn="ctr"/>
            <a:r>
              <a:rPr lang="en-GB" b="1" dirty="0">
                <a:latin typeface="SassoonPrimaryInfant"/>
              </a:rPr>
              <a:t>Mr Stack</a:t>
            </a:r>
          </a:p>
          <a:p>
            <a:pPr algn="ctr"/>
            <a:r>
              <a:rPr lang="en-GB" sz="1600" dirty="0">
                <a:latin typeface="SassoonPrimaryInfant" pitchFamily="2" charset="0"/>
              </a:rPr>
              <a:t>SENCO</a:t>
            </a:r>
          </a:p>
        </p:txBody>
      </p:sp>
      <p:sp>
        <p:nvSpPr>
          <p:cNvPr id="11" name="TextBox 10"/>
          <p:cNvSpPr txBox="1"/>
          <p:nvPr/>
        </p:nvSpPr>
        <p:spPr>
          <a:xfrm>
            <a:off x="2835458" y="3348595"/>
            <a:ext cx="1945447" cy="861774"/>
          </a:xfrm>
          <a:prstGeom prst="rect">
            <a:avLst/>
          </a:prstGeom>
          <a:noFill/>
          <a:ln w="19050">
            <a:noFill/>
          </a:ln>
        </p:spPr>
        <p:txBody>
          <a:bodyPr wrap="square" rtlCol="0" anchor="t">
            <a:spAutoFit/>
          </a:bodyPr>
          <a:lstStyle/>
          <a:p>
            <a:pPr algn="ctr"/>
            <a:r>
              <a:rPr lang="en-GB" b="1" dirty="0">
                <a:latin typeface="SassoonPrimaryInfant"/>
              </a:rPr>
              <a:t>Mrs Pocock</a:t>
            </a:r>
          </a:p>
          <a:p>
            <a:pPr algn="ctr"/>
            <a:r>
              <a:rPr lang="en-GB" sz="1600" dirty="0">
                <a:latin typeface="SassoonPrimaryInfant" pitchFamily="2" charset="0"/>
              </a:rPr>
              <a:t>Family support worker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512" y="1421813"/>
            <a:ext cx="1583703" cy="1975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11" y="1421814"/>
            <a:ext cx="1558429" cy="1948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dk1"/>
          </a:lnRef>
          <a:fillRef idx="1">
            <a:schemeClr val="lt1"/>
          </a:fillRef>
          <a:effectRef idx="0">
            <a:schemeClr val="dk1"/>
          </a:effectRef>
          <a:fontRef idx="minor">
            <a:schemeClr val="dk1"/>
          </a:fontRef>
        </p:style>
      </p:pic>
      <p:pic>
        <p:nvPicPr>
          <p:cNvPr id="2" name="Picture 1"/>
          <p:cNvPicPr>
            <a:picLocks noChangeAspect="1"/>
          </p:cNvPicPr>
          <p:nvPr/>
        </p:nvPicPr>
        <p:blipFill>
          <a:blip r:embed="rId5"/>
          <a:stretch>
            <a:fillRect/>
          </a:stretch>
        </p:blipFill>
        <p:spPr>
          <a:xfrm>
            <a:off x="8428753" y="1326850"/>
            <a:ext cx="1704623" cy="2094536"/>
          </a:xfrm>
          <a:prstGeom prst="rect">
            <a:avLst/>
          </a:prstGeom>
        </p:spPr>
      </p:pic>
      <p:pic>
        <p:nvPicPr>
          <p:cNvPr id="6" name="Picture 5"/>
          <p:cNvPicPr>
            <a:picLocks noChangeAspect="1"/>
          </p:cNvPicPr>
          <p:nvPr/>
        </p:nvPicPr>
        <p:blipFill>
          <a:blip r:embed="rId6"/>
          <a:stretch>
            <a:fillRect/>
          </a:stretch>
        </p:blipFill>
        <p:spPr>
          <a:xfrm>
            <a:off x="6602049" y="1342423"/>
            <a:ext cx="1773704" cy="2167860"/>
          </a:xfrm>
          <a:prstGeom prst="rect">
            <a:avLst/>
          </a:prstGeom>
        </p:spPr>
      </p:pic>
      <p:pic>
        <p:nvPicPr>
          <p:cNvPr id="7" name="Picture 6"/>
          <p:cNvPicPr>
            <a:picLocks noChangeAspect="1"/>
          </p:cNvPicPr>
          <p:nvPr/>
        </p:nvPicPr>
        <p:blipFill>
          <a:blip r:embed="rId7"/>
          <a:stretch>
            <a:fillRect/>
          </a:stretch>
        </p:blipFill>
        <p:spPr>
          <a:xfrm>
            <a:off x="4814804" y="1274309"/>
            <a:ext cx="1845966" cy="2254290"/>
          </a:xfrm>
          <a:prstGeom prst="rect">
            <a:avLst/>
          </a:prstGeom>
        </p:spPr>
      </p:pic>
      <p:sp>
        <p:nvSpPr>
          <p:cNvPr id="12" name="TextBox 11"/>
          <p:cNvSpPr txBox="1"/>
          <p:nvPr/>
        </p:nvSpPr>
        <p:spPr>
          <a:xfrm>
            <a:off x="4838638" y="3369851"/>
            <a:ext cx="1852612" cy="646331"/>
          </a:xfrm>
          <a:prstGeom prst="rect">
            <a:avLst/>
          </a:prstGeom>
          <a:noFill/>
          <a:ln w="19050">
            <a:noFill/>
          </a:ln>
        </p:spPr>
        <p:txBody>
          <a:bodyPr wrap="square" rtlCol="0" anchor="t">
            <a:spAutoFit/>
          </a:bodyPr>
          <a:lstStyle/>
          <a:p>
            <a:pPr algn="ctr"/>
            <a:r>
              <a:rPr lang="en-GB" b="1" dirty="0">
                <a:latin typeface="SassoonPrimaryInfant"/>
              </a:rPr>
              <a:t>Mr Hinkley</a:t>
            </a:r>
          </a:p>
          <a:p>
            <a:pPr algn="ctr"/>
            <a:r>
              <a:rPr lang="en-GB" dirty="0">
                <a:latin typeface="SassoonPrimaryInfant" pitchFamily="2" charset="0"/>
              </a:rPr>
              <a:t>Head Teacher </a:t>
            </a:r>
          </a:p>
        </p:txBody>
      </p:sp>
      <p:pic>
        <p:nvPicPr>
          <p:cNvPr id="8" name="Picture 7"/>
          <p:cNvPicPr>
            <a:picLocks noChangeAspect="1"/>
          </p:cNvPicPr>
          <p:nvPr/>
        </p:nvPicPr>
        <p:blipFill>
          <a:blip r:embed="rId8"/>
          <a:stretch>
            <a:fillRect/>
          </a:stretch>
        </p:blipFill>
        <p:spPr>
          <a:xfrm>
            <a:off x="8418232" y="3312342"/>
            <a:ext cx="1859441" cy="957155"/>
          </a:xfrm>
          <a:prstGeom prst="rect">
            <a:avLst/>
          </a:prstGeom>
        </p:spPr>
      </p:pic>
      <p:sp>
        <p:nvSpPr>
          <p:cNvPr id="9" name="Rectangle 8"/>
          <p:cNvSpPr/>
          <p:nvPr/>
        </p:nvSpPr>
        <p:spPr>
          <a:xfrm>
            <a:off x="6750434" y="3346167"/>
            <a:ext cx="6096000" cy="861774"/>
          </a:xfrm>
          <a:prstGeom prst="rect">
            <a:avLst/>
          </a:prstGeom>
        </p:spPr>
        <p:txBody>
          <a:bodyPr wrap="square">
            <a:spAutoFit/>
          </a:bodyPr>
          <a:lstStyle/>
          <a:p>
            <a:r>
              <a:rPr lang="en-GB" dirty="0"/>
              <a:t>  </a:t>
            </a:r>
            <a:r>
              <a:rPr lang="en-GB" b="1" dirty="0"/>
              <a:t>Mrs Jones</a:t>
            </a:r>
          </a:p>
          <a:p>
            <a:r>
              <a:rPr lang="en-GB" sz="1600" dirty="0"/>
              <a:t> Assistant Head </a:t>
            </a:r>
          </a:p>
          <a:p>
            <a:r>
              <a:rPr lang="en-GB" sz="1600" dirty="0"/>
              <a:t>KS2 Phase Lead</a:t>
            </a:r>
          </a:p>
        </p:txBody>
      </p:sp>
    </p:spTree>
    <p:extLst>
      <p:ext uri="{BB962C8B-B14F-4D97-AF65-F5344CB8AC3E}">
        <p14:creationId xmlns:p14="http://schemas.microsoft.com/office/powerpoint/2010/main" val="284905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3435" y="441025"/>
            <a:ext cx="9875520" cy="885825"/>
          </a:xfrm>
        </p:spPr>
        <p:txBody>
          <a:bodyPr>
            <a:normAutofit/>
          </a:bodyPr>
          <a:lstStyle/>
          <a:p>
            <a:pPr algn="ctr"/>
            <a:r>
              <a:rPr lang="en-GB" sz="4800" dirty="0">
                <a:solidFill>
                  <a:schemeClr val="bg1">
                    <a:lumMod val="50000"/>
                  </a:schemeClr>
                </a:solidFill>
                <a:effectLst>
                  <a:outerShdw blurRad="38100" dist="38100" dir="2700000" algn="tl">
                    <a:srgbClr val="000000">
                      <a:alpha val="43137"/>
                    </a:srgbClr>
                  </a:outerShdw>
                </a:effectLst>
                <a:latin typeface="SassoonPrimaryInfant" pitchFamily="2" charset="0"/>
              </a:rPr>
              <a:t>Inclusion Team </a:t>
            </a:r>
          </a:p>
        </p:txBody>
      </p:sp>
      <p:sp>
        <p:nvSpPr>
          <p:cNvPr id="5" name="TextBox 4"/>
          <p:cNvSpPr txBox="1"/>
          <p:nvPr/>
        </p:nvSpPr>
        <p:spPr>
          <a:xfrm>
            <a:off x="643199" y="4160453"/>
            <a:ext cx="10815992" cy="2431435"/>
          </a:xfrm>
          <a:prstGeom prst="rect">
            <a:avLst/>
          </a:prstGeom>
          <a:noFill/>
        </p:spPr>
        <p:txBody>
          <a:bodyPr wrap="square" rtlCol="0" anchor="t">
            <a:spAutoFit/>
          </a:bodyPr>
          <a:lstStyle/>
          <a:p>
            <a:pPr marL="393065" lvl="1" indent="0" algn="ctr">
              <a:spcAft>
                <a:spcPts val="0"/>
              </a:spcAft>
              <a:buFont typeface="Wingdings 2"/>
              <a:buNone/>
              <a:defRPr/>
            </a:pPr>
            <a:endParaRPr lang="en-GB" altLang="en-US" sz="1200" b="1" u="sng" dirty="0">
              <a:latin typeface="SassoonPrimaryInfant" pitchFamily="2" charset="0"/>
              <a:ea typeface="ＭＳ Ｐゴシック" pitchFamily="34" charset="-128"/>
            </a:endParaRPr>
          </a:p>
          <a:p>
            <a:pPr marL="393065" lvl="1" algn="ctr">
              <a:defRPr/>
            </a:pPr>
            <a:r>
              <a:rPr lang="en-GB" altLang="en-US" sz="2000" b="1" dirty="0">
                <a:latin typeface="SassoonPrimaryInfant"/>
                <a:ea typeface="ＭＳ Ｐゴシック"/>
              </a:rPr>
              <a:t>Special Educational Needs policy and SEN Information Report can be found on the school website  </a:t>
            </a:r>
            <a:endParaRPr lang="en-GB" altLang="en-US" sz="2000" b="1" dirty="0">
              <a:latin typeface="SassoonPrimaryInfant" pitchFamily="2" charset="0"/>
              <a:ea typeface="ＭＳ Ｐゴシック" pitchFamily="34" charset="-128"/>
            </a:endParaRPr>
          </a:p>
          <a:p>
            <a:pPr marL="393065" lvl="1" indent="0" algn="ctr">
              <a:spcAft>
                <a:spcPts val="0"/>
              </a:spcAft>
              <a:buFont typeface="Wingdings 2"/>
              <a:buNone/>
              <a:defRPr/>
            </a:pP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r>
              <a:rPr lang="en-GB" sz="2000" b="1" dirty="0">
                <a:latin typeface="SassoonPrimaryInfant" pitchFamily="2" charset="0"/>
                <a:ea typeface="ＭＳ Ｐゴシック" pitchFamily="34" charset="-128"/>
                <a:hlinkClick r:id="rId2"/>
              </a:rPr>
              <a:t>https://woodthorneprimary.com/</a:t>
            </a: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endParaRPr lang="en-GB" sz="2000" b="1" dirty="0">
              <a:latin typeface="SassoonPrimaryInfant" pitchFamily="2" charset="0"/>
              <a:ea typeface="ＭＳ Ｐゴシック" pitchFamily="34" charset="-128"/>
            </a:endParaRPr>
          </a:p>
          <a:p>
            <a:pPr marL="393065" lvl="1" indent="0" algn="ctr">
              <a:spcAft>
                <a:spcPts val="0"/>
              </a:spcAft>
              <a:buFont typeface="Wingdings 2"/>
              <a:buNone/>
              <a:defRPr/>
            </a:pPr>
            <a:r>
              <a:rPr lang="en-GB" altLang="en-US" sz="2000" b="1" dirty="0">
                <a:latin typeface="SassoonPrimaryInfant" pitchFamily="2" charset="0"/>
                <a:ea typeface="ＭＳ Ｐゴシック" pitchFamily="34" charset="-128"/>
              </a:rPr>
              <a:t>The school follows the Local Authority recommend guidelines.</a:t>
            </a:r>
          </a:p>
          <a:p>
            <a:endParaRPr lang="en-GB" sz="2000" b="1" dirty="0">
              <a:ea typeface="ＭＳ Ｐゴシック" pitchFamily="34" charset="-128"/>
            </a:endParaRPr>
          </a:p>
        </p:txBody>
      </p:sp>
      <p:sp>
        <p:nvSpPr>
          <p:cNvPr id="10" name="TextBox 9"/>
          <p:cNvSpPr txBox="1"/>
          <p:nvPr/>
        </p:nvSpPr>
        <p:spPr>
          <a:xfrm>
            <a:off x="841999" y="3446748"/>
            <a:ext cx="1843085" cy="615553"/>
          </a:xfrm>
          <a:prstGeom prst="rect">
            <a:avLst/>
          </a:prstGeom>
          <a:noFill/>
          <a:ln w="19050">
            <a:noFill/>
          </a:ln>
        </p:spPr>
        <p:txBody>
          <a:bodyPr wrap="square" rtlCol="0" anchor="t">
            <a:spAutoFit/>
          </a:bodyPr>
          <a:lstStyle/>
          <a:p>
            <a:pPr algn="ctr"/>
            <a:r>
              <a:rPr lang="en-GB" b="1" dirty="0">
                <a:latin typeface="SassoonPrimaryInfant"/>
              </a:rPr>
              <a:t>Mr Stack</a:t>
            </a:r>
          </a:p>
          <a:p>
            <a:pPr algn="ctr"/>
            <a:r>
              <a:rPr lang="en-GB" sz="1600" dirty="0">
                <a:latin typeface="SassoonPrimaryInfant" pitchFamily="2" charset="0"/>
              </a:rPr>
              <a:t>SENCO</a:t>
            </a:r>
          </a:p>
        </p:txBody>
      </p:sp>
      <p:sp>
        <p:nvSpPr>
          <p:cNvPr id="11" name="TextBox 10"/>
          <p:cNvSpPr txBox="1"/>
          <p:nvPr/>
        </p:nvSpPr>
        <p:spPr>
          <a:xfrm>
            <a:off x="2835458" y="3348595"/>
            <a:ext cx="1945447" cy="861774"/>
          </a:xfrm>
          <a:prstGeom prst="rect">
            <a:avLst/>
          </a:prstGeom>
          <a:noFill/>
          <a:ln w="19050">
            <a:noFill/>
          </a:ln>
        </p:spPr>
        <p:txBody>
          <a:bodyPr wrap="square" rtlCol="0" anchor="t">
            <a:spAutoFit/>
          </a:bodyPr>
          <a:lstStyle/>
          <a:p>
            <a:pPr algn="ctr"/>
            <a:r>
              <a:rPr lang="en-GB" b="1" dirty="0">
                <a:latin typeface="SassoonPrimaryInfant"/>
              </a:rPr>
              <a:t>Mrs Pocock</a:t>
            </a:r>
          </a:p>
          <a:p>
            <a:pPr algn="ctr"/>
            <a:r>
              <a:rPr lang="en-GB" sz="1600" dirty="0">
                <a:latin typeface="SassoonPrimaryInfant" pitchFamily="2" charset="0"/>
              </a:rPr>
              <a:t>Family support worker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7512" y="1421813"/>
            <a:ext cx="1583703" cy="1975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911" y="1421814"/>
            <a:ext cx="1558429" cy="19480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dk1"/>
          </a:lnRef>
          <a:fillRef idx="1">
            <a:schemeClr val="lt1"/>
          </a:fillRef>
          <a:effectRef idx="0">
            <a:schemeClr val="dk1"/>
          </a:effectRef>
          <a:fontRef idx="minor">
            <a:schemeClr val="dk1"/>
          </a:fontRef>
        </p:style>
      </p:pic>
      <p:pic>
        <p:nvPicPr>
          <p:cNvPr id="2" name="Picture 1"/>
          <p:cNvPicPr>
            <a:picLocks noChangeAspect="1"/>
          </p:cNvPicPr>
          <p:nvPr/>
        </p:nvPicPr>
        <p:blipFill>
          <a:blip r:embed="rId5"/>
          <a:stretch>
            <a:fillRect/>
          </a:stretch>
        </p:blipFill>
        <p:spPr>
          <a:xfrm>
            <a:off x="8428753" y="1326850"/>
            <a:ext cx="1704623" cy="2094536"/>
          </a:xfrm>
          <a:prstGeom prst="rect">
            <a:avLst/>
          </a:prstGeom>
        </p:spPr>
      </p:pic>
      <p:pic>
        <p:nvPicPr>
          <p:cNvPr id="6" name="Picture 5"/>
          <p:cNvPicPr>
            <a:picLocks noChangeAspect="1"/>
          </p:cNvPicPr>
          <p:nvPr/>
        </p:nvPicPr>
        <p:blipFill>
          <a:blip r:embed="rId6"/>
          <a:stretch>
            <a:fillRect/>
          </a:stretch>
        </p:blipFill>
        <p:spPr>
          <a:xfrm>
            <a:off x="6602049" y="1342423"/>
            <a:ext cx="1773704" cy="2167860"/>
          </a:xfrm>
          <a:prstGeom prst="rect">
            <a:avLst/>
          </a:prstGeom>
        </p:spPr>
      </p:pic>
      <p:pic>
        <p:nvPicPr>
          <p:cNvPr id="7" name="Picture 6"/>
          <p:cNvPicPr>
            <a:picLocks noChangeAspect="1"/>
          </p:cNvPicPr>
          <p:nvPr/>
        </p:nvPicPr>
        <p:blipFill>
          <a:blip r:embed="rId7"/>
          <a:stretch>
            <a:fillRect/>
          </a:stretch>
        </p:blipFill>
        <p:spPr>
          <a:xfrm>
            <a:off x="4814804" y="1274309"/>
            <a:ext cx="1845966" cy="2254290"/>
          </a:xfrm>
          <a:prstGeom prst="rect">
            <a:avLst/>
          </a:prstGeom>
        </p:spPr>
      </p:pic>
      <p:sp>
        <p:nvSpPr>
          <p:cNvPr id="12" name="TextBox 11"/>
          <p:cNvSpPr txBox="1"/>
          <p:nvPr/>
        </p:nvSpPr>
        <p:spPr>
          <a:xfrm>
            <a:off x="4838638" y="3369851"/>
            <a:ext cx="1852612" cy="646331"/>
          </a:xfrm>
          <a:prstGeom prst="rect">
            <a:avLst/>
          </a:prstGeom>
          <a:noFill/>
          <a:ln w="19050">
            <a:noFill/>
          </a:ln>
        </p:spPr>
        <p:txBody>
          <a:bodyPr wrap="square" rtlCol="0" anchor="t">
            <a:spAutoFit/>
          </a:bodyPr>
          <a:lstStyle/>
          <a:p>
            <a:pPr algn="ctr"/>
            <a:r>
              <a:rPr lang="en-GB" b="1" dirty="0">
                <a:latin typeface="SassoonPrimaryInfant"/>
              </a:rPr>
              <a:t>Mr Hinkley</a:t>
            </a:r>
          </a:p>
          <a:p>
            <a:pPr algn="ctr"/>
            <a:r>
              <a:rPr lang="en-GB" dirty="0">
                <a:latin typeface="SassoonPrimaryInfant" pitchFamily="2" charset="0"/>
              </a:rPr>
              <a:t>Head Teacher </a:t>
            </a:r>
          </a:p>
        </p:txBody>
      </p:sp>
      <p:pic>
        <p:nvPicPr>
          <p:cNvPr id="8" name="Picture 7"/>
          <p:cNvPicPr>
            <a:picLocks noChangeAspect="1"/>
          </p:cNvPicPr>
          <p:nvPr/>
        </p:nvPicPr>
        <p:blipFill>
          <a:blip r:embed="rId8"/>
          <a:stretch>
            <a:fillRect/>
          </a:stretch>
        </p:blipFill>
        <p:spPr>
          <a:xfrm>
            <a:off x="8418232" y="3312342"/>
            <a:ext cx="1859441" cy="957155"/>
          </a:xfrm>
          <a:prstGeom prst="rect">
            <a:avLst/>
          </a:prstGeom>
        </p:spPr>
      </p:pic>
      <p:sp>
        <p:nvSpPr>
          <p:cNvPr id="9" name="Rectangle 8"/>
          <p:cNvSpPr/>
          <p:nvPr/>
        </p:nvSpPr>
        <p:spPr>
          <a:xfrm>
            <a:off x="6750434" y="3346167"/>
            <a:ext cx="6096000" cy="861774"/>
          </a:xfrm>
          <a:prstGeom prst="rect">
            <a:avLst/>
          </a:prstGeom>
        </p:spPr>
        <p:txBody>
          <a:bodyPr wrap="square">
            <a:spAutoFit/>
          </a:bodyPr>
          <a:lstStyle/>
          <a:p>
            <a:r>
              <a:rPr lang="en-GB" dirty="0"/>
              <a:t>  </a:t>
            </a:r>
            <a:r>
              <a:rPr lang="en-GB" b="1" dirty="0"/>
              <a:t>Mrs Jones</a:t>
            </a:r>
          </a:p>
          <a:p>
            <a:r>
              <a:rPr lang="en-GB" sz="1600" dirty="0"/>
              <a:t> Assistant Head </a:t>
            </a:r>
          </a:p>
          <a:p>
            <a:r>
              <a:rPr lang="en-GB" sz="1600" dirty="0"/>
              <a:t>KS2 Phase Lead</a:t>
            </a:r>
          </a:p>
        </p:txBody>
      </p:sp>
    </p:spTree>
    <p:extLst>
      <p:ext uri="{BB962C8B-B14F-4D97-AF65-F5344CB8AC3E}">
        <p14:creationId xmlns:p14="http://schemas.microsoft.com/office/powerpoint/2010/main" val="276444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0161" y="218819"/>
            <a:ext cx="9875520" cy="885825"/>
          </a:xfrm>
        </p:spPr>
        <p:txBody>
          <a:bodyPr>
            <a:normAutofit/>
          </a:bodyPr>
          <a:lstStyle/>
          <a:p>
            <a:pPr algn="ctr"/>
            <a:r>
              <a:rPr lang="en-GB" sz="4800" dirty="0">
                <a:solidFill>
                  <a:schemeClr val="bg1">
                    <a:lumMod val="50000"/>
                  </a:schemeClr>
                </a:solidFill>
                <a:effectLst>
                  <a:outerShdw blurRad="38100" dist="38100" dir="2700000" algn="tl">
                    <a:srgbClr val="000000">
                      <a:alpha val="43137"/>
                    </a:srgbClr>
                  </a:outerShdw>
                </a:effectLst>
                <a:latin typeface="SassoonPrimaryInfant" pitchFamily="2" charset="0"/>
              </a:rPr>
              <a:t>Safeguarding Team </a:t>
            </a:r>
          </a:p>
        </p:txBody>
      </p:sp>
      <p:sp>
        <p:nvSpPr>
          <p:cNvPr id="5" name="TextBox 4"/>
          <p:cNvSpPr txBox="1"/>
          <p:nvPr/>
        </p:nvSpPr>
        <p:spPr>
          <a:xfrm>
            <a:off x="-376282" y="4498295"/>
            <a:ext cx="12446000" cy="2831544"/>
          </a:xfrm>
          <a:prstGeom prst="rect">
            <a:avLst/>
          </a:prstGeom>
          <a:noFill/>
        </p:spPr>
        <p:txBody>
          <a:bodyPr wrap="square" rtlCol="0">
            <a:spAutoFit/>
          </a:bodyPr>
          <a:lstStyle/>
          <a:p>
            <a:pPr marL="393192" lvl="1" indent="0" algn="ctr">
              <a:spcAft>
                <a:spcPts val="0"/>
              </a:spcAft>
              <a:buFont typeface="Wingdings 2"/>
              <a:buNone/>
              <a:defRPr/>
            </a:pPr>
            <a:endParaRPr lang="en-GB" altLang="en-US" sz="1600" b="1" u="sng" dirty="0">
              <a:ea typeface="ＭＳ Ｐゴシック" pitchFamily="34" charset="-128"/>
            </a:endParaRPr>
          </a:p>
          <a:p>
            <a:pPr marL="393192" lvl="1" indent="0" algn="ctr">
              <a:spcAft>
                <a:spcPts val="0"/>
              </a:spcAft>
              <a:buFont typeface="Wingdings 2"/>
              <a:buNone/>
              <a:defRPr/>
            </a:pPr>
            <a:endParaRPr lang="en-GB" altLang="en-US" sz="2000" b="1" dirty="0">
              <a:latin typeface="SassoonPrimaryInfant" pitchFamily="2" charset="0"/>
              <a:ea typeface="ＭＳ Ｐゴシック" pitchFamily="34" charset="-128"/>
            </a:endParaRPr>
          </a:p>
          <a:p>
            <a:pPr marL="393192" lvl="1" indent="0" algn="ctr">
              <a:spcAft>
                <a:spcPts val="0"/>
              </a:spcAft>
              <a:buFont typeface="Wingdings 2"/>
              <a:buNone/>
              <a:defRPr/>
            </a:pPr>
            <a:r>
              <a:rPr lang="en-GB" altLang="en-US" sz="2000" b="1" dirty="0">
                <a:latin typeface="SassoonPrimaryInfant" pitchFamily="2" charset="0"/>
                <a:ea typeface="ＭＳ Ｐゴシック" pitchFamily="34" charset="-128"/>
              </a:rPr>
              <a:t>Our Trust Safeguarding Policy can be found on the school website : </a:t>
            </a:r>
          </a:p>
          <a:p>
            <a:pPr marL="393192" lvl="1" indent="0" algn="ctr">
              <a:spcAft>
                <a:spcPts val="0"/>
              </a:spcAft>
              <a:buFont typeface="Wingdings 2"/>
              <a:buNone/>
              <a:defRPr/>
            </a:pPr>
            <a:endParaRPr lang="en-GB" sz="2000" b="1" dirty="0">
              <a:latin typeface="SassoonPrimaryInfant" pitchFamily="2" charset="0"/>
              <a:ea typeface="ＭＳ Ｐゴシック" pitchFamily="34" charset="-128"/>
              <a:hlinkClick r:id="rId2"/>
            </a:endParaRPr>
          </a:p>
          <a:p>
            <a:pPr marL="393192" lvl="1" indent="0" algn="ctr">
              <a:spcAft>
                <a:spcPts val="0"/>
              </a:spcAft>
              <a:buFont typeface="Wingdings 2"/>
              <a:buNone/>
              <a:defRPr/>
            </a:pPr>
            <a:r>
              <a:rPr lang="en-GB" sz="2000" b="1" dirty="0">
                <a:latin typeface="SassoonPrimaryInfant" pitchFamily="2" charset="0"/>
                <a:hlinkClick r:id="rId2"/>
              </a:rPr>
              <a:t>https:/woodthorneprimary.com/</a:t>
            </a:r>
            <a:endParaRPr lang="en-GB" sz="2000" b="1" dirty="0">
              <a:latin typeface="SassoonPrimaryInfant" pitchFamily="2" charset="0"/>
            </a:endParaRPr>
          </a:p>
          <a:p>
            <a:pPr marL="393192" lvl="1" indent="0" algn="ctr">
              <a:spcAft>
                <a:spcPts val="0"/>
              </a:spcAft>
              <a:buFont typeface="Wingdings 2"/>
              <a:buNone/>
              <a:defRPr/>
            </a:pPr>
            <a:endParaRPr lang="en-GB" sz="2000" b="1" dirty="0">
              <a:latin typeface="SassoonPrimaryInfant" pitchFamily="2" charset="0"/>
            </a:endParaRPr>
          </a:p>
          <a:p>
            <a:pPr marL="393192" lvl="1" algn="ctr">
              <a:defRPr/>
            </a:pPr>
            <a:r>
              <a:rPr lang="en-GB" altLang="en-US" sz="2000" b="1" dirty="0">
                <a:latin typeface="SassoonPrimaryInfant" pitchFamily="2" charset="0"/>
                <a:ea typeface="ＭＳ Ｐゴシック" panose="020B0600070205080204" pitchFamily="34" charset="-128"/>
                <a:cs typeface="Arial" panose="020B0604020202020204" pitchFamily="34" charset="0"/>
              </a:rPr>
              <a:t>If you have any concerns about the welfare of a child please come and talk to us</a:t>
            </a:r>
          </a:p>
          <a:p>
            <a:pPr marL="393192" lvl="1" indent="0" algn="ctr">
              <a:spcAft>
                <a:spcPts val="0"/>
              </a:spcAft>
              <a:buFont typeface="Wingdings 2"/>
              <a:buNone/>
              <a:defRPr/>
            </a:pPr>
            <a:r>
              <a:rPr lang="en-GB" altLang="en-US" sz="1200" dirty="0">
                <a:ea typeface="ＭＳ Ｐゴシック" pitchFamily="34" charset="-128"/>
              </a:rPr>
              <a:t>.</a:t>
            </a:r>
          </a:p>
          <a:p>
            <a:pPr marL="640080" lvl="1" indent="-246888">
              <a:spcAft>
                <a:spcPts val="0"/>
              </a:spcAft>
              <a:buFont typeface="Wingdings 2"/>
              <a:buChar char=""/>
              <a:defRPr/>
            </a:pPr>
            <a:endParaRPr lang="en-GB" altLang="en-US" sz="1200" dirty="0">
              <a:latin typeface="Comic Sans MS" pitchFamily="66" charset="0"/>
              <a:ea typeface="ＭＳ Ｐゴシック" pitchFamily="34" charset="-128"/>
            </a:endParaRPr>
          </a:p>
          <a:p>
            <a:endParaRPr lang="en-GB" dirty="0"/>
          </a:p>
        </p:txBody>
      </p:sp>
      <p:sp>
        <p:nvSpPr>
          <p:cNvPr id="6" name="Rectangle 5"/>
          <p:cNvSpPr/>
          <p:nvPr/>
        </p:nvSpPr>
        <p:spPr>
          <a:xfrm>
            <a:off x="505789" y="990875"/>
            <a:ext cx="9834541" cy="743217"/>
          </a:xfrm>
          <a:prstGeom prst="rect">
            <a:avLst/>
          </a:prstGeom>
        </p:spPr>
        <p:txBody>
          <a:bodyPr wrap="square">
            <a:spAutoFit/>
          </a:bodyPr>
          <a:lstStyle/>
          <a:p>
            <a:pPr marL="393192" lvl="1" indent="0" algn="ctr">
              <a:lnSpc>
                <a:spcPct val="120000"/>
              </a:lnSpc>
              <a:spcAft>
                <a:spcPts val="0"/>
              </a:spcAft>
              <a:buFont typeface="Wingdings 2" panose="05020102010507070707" pitchFamily="18" charset="2"/>
              <a:buNone/>
              <a:defRPr/>
            </a:pPr>
            <a:r>
              <a:rPr lang="en-GB" altLang="en-US" dirty="0">
                <a:latin typeface="SassoonPrimaryInfant" pitchFamily="2" charset="0"/>
                <a:ea typeface="ＭＳ Ｐゴシック" pitchFamily="34" charset="-128"/>
              </a:rPr>
              <a:t>At Woodthorne Primary School we are committed to the highest standard in protecting and safeguarding the children entrusted to our care at all times. </a:t>
            </a:r>
          </a:p>
        </p:txBody>
      </p:sp>
      <p:sp>
        <p:nvSpPr>
          <p:cNvPr id="12" name="TextBox 11"/>
          <p:cNvSpPr txBox="1"/>
          <p:nvPr/>
        </p:nvSpPr>
        <p:spPr>
          <a:xfrm>
            <a:off x="1140172" y="3855680"/>
            <a:ext cx="1843085" cy="615553"/>
          </a:xfrm>
          <a:prstGeom prst="rect">
            <a:avLst/>
          </a:prstGeom>
          <a:noFill/>
          <a:ln w="19050">
            <a:noFill/>
          </a:ln>
        </p:spPr>
        <p:txBody>
          <a:bodyPr wrap="square" rtlCol="0" anchor="t">
            <a:spAutoFit/>
          </a:bodyPr>
          <a:lstStyle/>
          <a:p>
            <a:pPr algn="ctr"/>
            <a:r>
              <a:rPr lang="en-GB" b="1" dirty="0">
                <a:latin typeface="SassoonPrimaryInfant"/>
              </a:rPr>
              <a:t>Mr Hinkley</a:t>
            </a:r>
          </a:p>
          <a:p>
            <a:pPr algn="ctr"/>
            <a:r>
              <a:rPr lang="en-GB" sz="1600" dirty="0">
                <a:latin typeface="SassoonPrimaryInfant" pitchFamily="2" charset="0"/>
              </a:rPr>
              <a:t>Head Teacher </a:t>
            </a:r>
          </a:p>
        </p:txBody>
      </p:sp>
      <p:sp>
        <p:nvSpPr>
          <p:cNvPr id="13" name="TextBox 12"/>
          <p:cNvSpPr txBox="1"/>
          <p:nvPr/>
        </p:nvSpPr>
        <p:spPr>
          <a:xfrm>
            <a:off x="4937646" y="3954590"/>
            <a:ext cx="1843085" cy="615553"/>
          </a:xfrm>
          <a:prstGeom prst="rect">
            <a:avLst/>
          </a:prstGeom>
          <a:noFill/>
          <a:ln w="19050">
            <a:noFill/>
          </a:ln>
        </p:spPr>
        <p:txBody>
          <a:bodyPr wrap="square" lIns="91440" tIns="45720" rIns="91440" bIns="45720" rtlCol="0" anchor="t">
            <a:spAutoFit/>
          </a:bodyPr>
          <a:lstStyle/>
          <a:p>
            <a:pPr algn="ctr"/>
            <a:r>
              <a:rPr lang="en-GB" b="1" dirty="0">
                <a:latin typeface="SassoonPrimaryInfant"/>
              </a:rPr>
              <a:t>Mr Johnston</a:t>
            </a:r>
          </a:p>
          <a:p>
            <a:pPr algn="ctr"/>
            <a:r>
              <a:rPr lang="en-GB" sz="1600" dirty="0">
                <a:latin typeface="SassoonPrimaryInfant"/>
              </a:rPr>
              <a:t>Curriculum Lead</a:t>
            </a:r>
            <a:endParaRPr lang="en-GB" sz="1600" dirty="0">
              <a:latin typeface="SassoonPrimaryInfant" pitchFamily="2" charset="0"/>
            </a:endParaRPr>
          </a:p>
        </p:txBody>
      </p:sp>
      <p:sp>
        <p:nvSpPr>
          <p:cNvPr id="7" name="TextBox 6">
            <a:extLst>
              <a:ext uri="{FF2B5EF4-FFF2-40B4-BE49-F238E27FC236}">
                <a16:creationId xmlns:a16="http://schemas.microsoft.com/office/drawing/2014/main" id="{E31B2F1F-0F91-4430-A3C1-56AFCF6005EF}"/>
              </a:ext>
            </a:extLst>
          </p:cNvPr>
          <p:cNvSpPr txBox="1"/>
          <p:nvPr/>
        </p:nvSpPr>
        <p:spPr>
          <a:xfrm>
            <a:off x="2483483" y="3874749"/>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latin typeface="SassoonPrimaryInfant"/>
                <a:cs typeface="Segoe UI"/>
              </a:rPr>
              <a:t>Mrs Jones</a:t>
            </a:r>
            <a:endParaRPr lang="en-US" dirty="0"/>
          </a:p>
          <a:p>
            <a:pPr algn="ctr"/>
            <a:r>
              <a:rPr lang="en-GB" sz="1600" dirty="0">
                <a:latin typeface="SassoonPrimaryInfant"/>
                <a:cs typeface="Segoe UI"/>
              </a:rPr>
              <a:t>Assistant Head </a:t>
            </a:r>
            <a:r>
              <a:rPr lang="en-US" sz="1600" dirty="0">
                <a:latin typeface="SassoonPrimaryInfant"/>
                <a:cs typeface="Segoe UI"/>
              </a:rPr>
              <a:t>​</a:t>
            </a:r>
          </a:p>
          <a:p>
            <a:pPr algn="ctr"/>
            <a:r>
              <a:rPr lang="en-US" sz="1600" dirty="0">
                <a:latin typeface="SassoonPrimaryInfant"/>
                <a:cs typeface="Segoe UI"/>
              </a:rPr>
              <a:t>KS2 leader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743" y="2156987"/>
            <a:ext cx="1379945" cy="1725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323" y="2144471"/>
            <a:ext cx="1462547" cy="1825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546" y="2103688"/>
            <a:ext cx="1465881" cy="1832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6814262" y="2060872"/>
            <a:ext cx="1654049" cy="2033473"/>
          </a:xfrm>
          <a:prstGeom prst="rect">
            <a:avLst/>
          </a:prstGeom>
        </p:spPr>
      </p:pic>
      <p:pic>
        <p:nvPicPr>
          <p:cNvPr id="3" name="Picture 2"/>
          <p:cNvPicPr>
            <a:picLocks noChangeAspect="1"/>
          </p:cNvPicPr>
          <p:nvPr/>
        </p:nvPicPr>
        <p:blipFill>
          <a:blip r:embed="rId7"/>
          <a:stretch>
            <a:fillRect/>
          </a:stretch>
        </p:blipFill>
        <p:spPr>
          <a:xfrm>
            <a:off x="8757332" y="2077354"/>
            <a:ext cx="1719080" cy="2098463"/>
          </a:xfrm>
          <a:prstGeom prst="rect">
            <a:avLst/>
          </a:prstGeom>
        </p:spPr>
      </p:pic>
      <p:pic>
        <p:nvPicPr>
          <p:cNvPr id="16" name="Picture 15"/>
          <p:cNvPicPr>
            <a:picLocks noChangeAspect="1"/>
          </p:cNvPicPr>
          <p:nvPr/>
        </p:nvPicPr>
        <p:blipFill>
          <a:blip r:embed="rId8"/>
          <a:stretch>
            <a:fillRect/>
          </a:stretch>
        </p:blipFill>
        <p:spPr>
          <a:xfrm>
            <a:off x="6875679" y="3969530"/>
            <a:ext cx="1859441" cy="957155"/>
          </a:xfrm>
          <a:prstGeom prst="rect">
            <a:avLst/>
          </a:prstGeom>
        </p:spPr>
      </p:pic>
      <p:sp>
        <p:nvSpPr>
          <p:cNvPr id="18" name="Rectangle 17"/>
          <p:cNvSpPr/>
          <p:nvPr/>
        </p:nvSpPr>
        <p:spPr>
          <a:xfrm>
            <a:off x="6664812" y="4003653"/>
            <a:ext cx="6096000" cy="923330"/>
          </a:xfrm>
          <a:prstGeom prst="rect">
            <a:avLst/>
          </a:prstGeom>
        </p:spPr>
        <p:txBody>
          <a:bodyPr>
            <a:spAutoFit/>
          </a:bodyPr>
          <a:lstStyle/>
          <a:p>
            <a:pPr algn="ctr"/>
            <a:r>
              <a:rPr lang="en-GB" b="1" dirty="0">
                <a:latin typeface="SassoonPrimaryInfant"/>
              </a:rPr>
              <a:t>Mrs Pocock</a:t>
            </a:r>
          </a:p>
          <a:p>
            <a:pPr algn="ctr"/>
            <a:r>
              <a:rPr lang="en-GB" dirty="0">
                <a:latin typeface="SassoonPrimaryInfant" pitchFamily="2" charset="0"/>
              </a:rPr>
              <a:t>Family support</a:t>
            </a:r>
          </a:p>
          <a:p>
            <a:pPr algn="ctr"/>
            <a:r>
              <a:rPr lang="en-GB" dirty="0">
                <a:latin typeface="SassoonPrimaryInfant" pitchFamily="2" charset="0"/>
              </a:rPr>
              <a:t> worker</a:t>
            </a:r>
          </a:p>
        </p:txBody>
      </p:sp>
    </p:spTree>
    <p:extLst>
      <p:ext uri="{BB962C8B-B14F-4D97-AF65-F5344CB8AC3E}">
        <p14:creationId xmlns:p14="http://schemas.microsoft.com/office/powerpoint/2010/main" val="3678596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0161" y="218819"/>
            <a:ext cx="9875520" cy="885825"/>
          </a:xfrm>
        </p:spPr>
        <p:txBody>
          <a:bodyPr>
            <a:normAutofit/>
          </a:bodyPr>
          <a:lstStyle/>
          <a:p>
            <a:pPr algn="ctr"/>
            <a:r>
              <a:rPr lang="en-GB" sz="4800" dirty="0">
                <a:solidFill>
                  <a:schemeClr val="bg1">
                    <a:lumMod val="50000"/>
                  </a:schemeClr>
                </a:solidFill>
                <a:effectLst>
                  <a:outerShdw blurRad="38100" dist="38100" dir="2700000" algn="tl">
                    <a:srgbClr val="000000">
                      <a:alpha val="43137"/>
                    </a:srgbClr>
                  </a:outerShdw>
                </a:effectLst>
                <a:latin typeface="SassoonPrimaryInfant" pitchFamily="2" charset="0"/>
              </a:rPr>
              <a:t>Safeguarding Team </a:t>
            </a:r>
          </a:p>
        </p:txBody>
      </p:sp>
      <p:sp>
        <p:nvSpPr>
          <p:cNvPr id="5" name="TextBox 4"/>
          <p:cNvSpPr txBox="1"/>
          <p:nvPr/>
        </p:nvSpPr>
        <p:spPr>
          <a:xfrm>
            <a:off x="-376282" y="4498295"/>
            <a:ext cx="12446000" cy="2831544"/>
          </a:xfrm>
          <a:prstGeom prst="rect">
            <a:avLst/>
          </a:prstGeom>
          <a:noFill/>
        </p:spPr>
        <p:txBody>
          <a:bodyPr wrap="square" rtlCol="0">
            <a:spAutoFit/>
          </a:bodyPr>
          <a:lstStyle/>
          <a:p>
            <a:pPr marL="393192" lvl="1" indent="0" algn="ctr">
              <a:spcAft>
                <a:spcPts val="0"/>
              </a:spcAft>
              <a:buFont typeface="Wingdings 2"/>
              <a:buNone/>
              <a:defRPr/>
            </a:pPr>
            <a:endParaRPr lang="en-GB" altLang="en-US" sz="1600" b="1" u="sng" dirty="0">
              <a:ea typeface="ＭＳ Ｐゴシック" pitchFamily="34" charset="-128"/>
            </a:endParaRPr>
          </a:p>
          <a:p>
            <a:pPr marL="393192" lvl="1" indent="0" algn="ctr">
              <a:spcAft>
                <a:spcPts val="0"/>
              </a:spcAft>
              <a:buFont typeface="Wingdings 2"/>
              <a:buNone/>
              <a:defRPr/>
            </a:pPr>
            <a:endParaRPr lang="en-GB" altLang="en-US" sz="2000" b="1" dirty="0">
              <a:latin typeface="SassoonPrimaryInfant" pitchFamily="2" charset="0"/>
              <a:ea typeface="ＭＳ Ｐゴシック" pitchFamily="34" charset="-128"/>
            </a:endParaRPr>
          </a:p>
          <a:p>
            <a:pPr marL="393192" lvl="1" indent="0" algn="ctr">
              <a:spcAft>
                <a:spcPts val="0"/>
              </a:spcAft>
              <a:buFont typeface="Wingdings 2"/>
              <a:buNone/>
              <a:defRPr/>
            </a:pPr>
            <a:r>
              <a:rPr lang="en-GB" altLang="en-US" sz="2000" b="1" dirty="0">
                <a:latin typeface="SassoonPrimaryInfant" pitchFamily="2" charset="0"/>
                <a:ea typeface="ＭＳ Ｐゴシック" pitchFamily="34" charset="-128"/>
              </a:rPr>
              <a:t>Our Trust Safeguarding Policy can be found on the school website : </a:t>
            </a:r>
          </a:p>
          <a:p>
            <a:pPr marL="393192" lvl="1" indent="0" algn="ctr">
              <a:spcAft>
                <a:spcPts val="0"/>
              </a:spcAft>
              <a:buFont typeface="Wingdings 2"/>
              <a:buNone/>
              <a:defRPr/>
            </a:pPr>
            <a:endParaRPr lang="en-GB" sz="2000" b="1" dirty="0">
              <a:latin typeface="SassoonPrimaryInfant" pitchFamily="2" charset="0"/>
              <a:ea typeface="ＭＳ Ｐゴシック" pitchFamily="34" charset="-128"/>
              <a:hlinkClick r:id="rId2"/>
            </a:endParaRPr>
          </a:p>
          <a:p>
            <a:pPr marL="393192" lvl="1" indent="0" algn="ctr">
              <a:spcAft>
                <a:spcPts val="0"/>
              </a:spcAft>
              <a:buFont typeface="Wingdings 2"/>
              <a:buNone/>
              <a:defRPr/>
            </a:pPr>
            <a:r>
              <a:rPr lang="en-GB" sz="2000" b="1" dirty="0">
                <a:latin typeface="SassoonPrimaryInfant" pitchFamily="2" charset="0"/>
                <a:hlinkClick r:id="rId2"/>
              </a:rPr>
              <a:t>https:/woodthorneprimary.com/</a:t>
            </a:r>
            <a:endParaRPr lang="en-GB" sz="2000" b="1" dirty="0">
              <a:latin typeface="SassoonPrimaryInfant" pitchFamily="2" charset="0"/>
            </a:endParaRPr>
          </a:p>
          <a:p>
            <a:pPr marL="393192" lvl="1" indent="0" algn="ctr">
              <a:spcAft>
                <a:spcPts val="0"/>
              </a:spcAft>
              <a:buFont typeface="Wingdings 2"/>
              <a:buNone/>
              <a:defRPr/>
            </a:pPr>
            <a:endParaRPr lang="en-GB" sz="2000" b="1" dirty="0">
              <a:latin typeface="SassoonPrimaryInfant" pitchFamily="2" charset="0"/>
            </a:endParaRPr>
          </a:p>
          <a:p>
            <a:pPr marL="393192" lvl="1" algn="ctr">
              <a:defRPr/>
            </a:pPr>
            <a:r>
              <a:rPr lang="en-GB" altLang="en-US" sz="2000" b="1" dirty="0">
                <a:latin typeface="SassoonPrimaryInfant" pitchFamily="2" charset="0"/>
                <a:ea typeface="ＭＳ Ｐゴシック" panose="020B0600070205080204" pitchFamily="34" charset="-128"/>
                <a:cs typeface="Arial" panose="020B0604020202020204" pitchFamily="34" charset="0"/>
              </a:rPr>
              <a:t>If you have any concerns about the welfare of a child please come and talk to us</a:t>
            </a:r>
          </a:p>
          <a:p>
            <a:pPr marL="393192" lvl="1" indent="0" algn="ctr">
              <a:spcAft>
                <a:spcPts val="0"/>
              </a:spcAft>
              <a:buFont typeface="Wingdings 2"/>
              <a:buNone/>
              <a:defRPr/>
            </a:pPr>
            <a:r>
              <a:rPr lang="en-GB" altLang="en-US" sz="1200" dirty="0">
                <a:ea typeface="ＭＳ Ｐゴシック" pitchFamily="34" charset="-128"/>
              </a:rPr>
              <a:t>.</a:t>
            </a:r>
          </a:p>
          <a:p>
            <a:pPr marL="640080" lvl="1" indent="-246888">
              <a:spcAft>
                <a:spcPts val="0"/>
              </a:spcAft>
              <a:buFont typeface="Wingdings 2"/>
              <a:buChar char=""/>
              <a:defRPr/>
            </a:pPr>
            <a:endParaRPr lang="en-GB" altLang="en-US" sz="1200" dirty="0">
              <a:latin typeface="Comic Sans MS" pitchFamily="66" charset="0"/>
              <a:ea typeface="ＭＳ Ｐゴシック" pitchFamily="34" charset="-128"/>
            </a:endParaRPr>
          </a:p>
          <a:p>
            <a:endParaRPr lang="en-GB" dirty="0"/>
          </a:p>
        </p:txBody>
      </p:sp>
      <p:sp>
        <p:nvSpPr>
          <p:cNvPr id="6" name="Rectangle 5"/>
          <p:cNvSpPr/>
          <p:nvPr/>
        </p:nvSpPr>
        <p:spPr>
          <a:xfrm>
            <a:off x="505789" y="990875"/>
            <a:ext cx="9834541" cy="743217"/>
          </a:xfrm>
          <a:prstGeom prst="rect">
            <a:avLst/>
          </a:prstGeom>
        </p:spPr>
        <p:txBody>
          <a:bodyPr wrap="square">
            <a:spAutoFit/>
          </a:bodyPr>
          <a:lstStyle/>
          <a:p>
            <a:pPr marL="393192" lvl="1" indent="0" algn="ctr">
              <a:lnSpc>
                <a:spcPct val="120000"/>
              </a:lnSpc>
              <a:spcAft>
                <a:spcPts val="0"/>
              </a:spcAft>
              <a:buFont typeface="Wingdings 2" panose="05020102010507070707" pitchFamily="18" charset="2"/>
              <a:buNone/>
              <a:defRPr/>
            </a:pPr>
            <a:r>
              <a:rPr lang="en-GB" altLang="en-US" dirty="0">
                <a:latin typeface="SassoonPrimaryInfant" pitchFamily="2" charset="0"/>
                <a:ea typeface="ＭＳ Ｐゴシック" pitchFamily="34" charset="-128"/>
              </a:rPr>
              <a:t>At Woodthorne Primary School we are committed to the highest standard in protecting and safeguarding the children entrusted to our care at all times. </a:t>
            </a:r>
          </a:p>
        </p:txBody>
      </p:sp>
      <p:sp>
        <p:nvSpPr>
          <p:cNvPr id="12" name="TextBox 11"/>
          <p:cNvSpPr txBox="1"/>
          <p:nvPr/>
        </p:nvSpPr>
        <p:spPr>
          <a:xfrm>
            <a:off x="1140172" y="3855680"/>
            <a:ext cx="1843085" cy="615553"/>
          </a:xfrm>
          <a:prstGeom prst="rect">
            <a:avLst/>
          </a:prstGeom>
          <a:noFill/>
          <a:ln w="19050">
            <a:noFill/>
          </a:ln>
        </p:spPr>
        <p:txBody>
          <a:bodyPr wrap="square" rtlCol="0" anchor="t">
            <a:spAutoFit/>
          </a:bodyPr>
          <a:lstStyle/>
          <a:p>
            <a:pPr algn="ctr"/>
            <a:r>
              <a:rPr lang="en-GB" b="1" dirty="0">
                <a:latin typeface="SassoonPrimaryInfant"/>
              </a:rPr>
              <a:t>Mr Hinkley</a:t>
            </a:r>
          </a:p>
          <a:p>
            <a:pPr algn="ctr"/>
            <a:r>
              <a:rPr lang="en-GB" sz="1600" dirty="0">
                <a:latin typeface="SassoonPrimaryInfant" pitchFamily="2" charset="0"/>
              </a:rPr>
              <a:t>Head Teacher </a:t>
            </a:r>
          </a:p>
        </p:txBody>
      </p:sp>
      <p:sp>
        <p:nvSpPr>
          <p:cNvPr id="13" name="TextBox 12"/>
          <p:cNvSpPr txBox="1"/>
          <p:nvPr/>
        </p:nvSpPr>
        <p:spPr>
          <a:xfrm>
            <a:off x="4937646" y="3954590"/>
            <a:ext cx="1843085" cy="615553"/>
          </a:xfrm>
          <a:prstGeom prst="rect">
            <a:avLst/>
          </a:prstGeom>
          <a:noFill/>
          <a:ln w="19050">
            <a:noFill/>
          </a:ln>
        </p:spPr>
        <p:txBody>
          <a:bodyPr wrap="square" lIns="91440" tIns="45720" rIns="91440" bIns="45720" rtlCol="0" anchor="t">
            <a:spAutoFit/>
          </a:bodyPr>
          <a:lstStyle/>
          <a:p>
            <a:pPr algn="ctr"/>
            <a:r>
              <a:rPr lang="en-GB" b="1" dirty="0">
                <a:latin typeface="SassoonPrimaryInfant"/>
              </a:rPr>
              <a:t>Mr Johnston</a:t>
            </a:r>
          </a:p>
          <a:p>
            <a:pPr algn="ctr"/>
            <a:r>
              <a:rPr lang="en-GB" sz="1600" dirty="0">
                <a:latin typeface="SassoonPrimaryInfant"/>
              </a:rPr>
              <a:t>Curriculum Lead</a:t>
            </a:r>
            <a:endParaRPr lang="en-GB" sz="1600" dirty="0">
              <a:latin typeface="SassoonPrimaryInfant" pitchFamily="2" charset="0"/>
            </a:endParaRPr>
          </a:p>
        </p:txBody>
      </p:sp>
      <p:sp>
        <p:nvSpPr>
          <p:cNvPr id="7" name="TextBox 6">
            <a:extLst>
              <a:ext uri="{FF2B5EF4-FFF2-40B4-BE49-F238E27FC236}">
                <a16:creationId xmlns:a16="http://schemas.microsoft.com/office/drawing/2014/main" id="{E31B2F1F-0F91-4430-A3C1-56AFCF6005EF}"/>
              </a:ext>
            </a:extLst>
          </p:cNvPr>
          <p:cNvSpPr txBox="1"/>
          <p:nvPr/>
        </p:nvSpPr>
        <p:spPr>
          <a:xfrm>
            <a:off x="2483483" y="3874749"/>
            <a:ext cx="2743200"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dirty="0">
                <a:latin typeface="SassoonPrimaryInfant"/>
                <a:cs typeface="Segoe UI"/>
              </a:rPr>
              <a:t>Mrs Jones</a:t>
            </a:r>
            <a:endParaRPr lang="en-US" dirty="0"/>
          </a:p>
          <a:p>
            <a:pPr algn="ctr"/>
            <a:r>
              <a:rPr lang="en-GB" sz="1600" dirty="0">
                <a:latin typeface="SassoonPrimaryInfant"/>
                <a:cs typeface="Segoe UI"/>
              </a:rPr>
              <a:t>Assistant Head </a:t>
            </a:r>
            <a:r>
              <a:rPr lang="en-US" sz="1600" dirty="0">
                <a:latin typeface="SassoonPrimaryInfant"/>
                <a:cs typeface="Segoe UI"/>
              </a:rPr>
              <a:t>​</a:t>
            </a:r>
          </a:p>
          <a:p>
            <a:pPr algn="ctr"/>
            <a:r>
              <a:rPr lang="en-US" sz="1600" dirty="0">
                <a:latin typeface="SassoonPrimaryInfant"/>
                <a:cs typeface="Segoe UI"/>
              </a:rPr>
              <a:t>KS2 leader</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743" y="2156987"/>
            <a:ext cx="1379945" cy="1725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323" y="2144471"/>
            <a:ext cx="1462547" cy="1825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546" y="2103688"/>
            <a:ext cx="1465881" cy="1832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6814262" y="2060872"/>
            <a:ext cx="1654049" cy="2033473"/>
          </a:xfrm>
          <a:prstGeom prst="rect">
            <a:avLst/>
          </a:prstGeom>
        </p:spPr>
      </p:pic>
      <p:pic>
        <p:nvPicPr>
          <p:cNvPr id="3" name="Picture 2"/>
          <p:cNvPicPr>
            <a:picLocks noChangeAspect="1"/>
          </p:cNvPicPr>
          <p:nvPr/>
        </p:nvPicPr>
        <p:blipFill>
          <a:blip r:embed="rId7"/>
          <a:stretch>
            <a:fillRect/>
          </a:stretch>
        </p:blipFill>
        <p:spPr>
          <a:xfrm>
            <a:off x="8757332" y="2077354"/>
            <a:ext cx="1719080" cy="2098463"/>
          </a:xfrm>
          <a:prstGeom prst="rect">
            <a:avLst/>
          </a:prstGeom>
        </p:spPr>
      </p:pic>
      <p:pic>
        <p:nvPicPr>
          <p:cNvPr id="16" name="Picture 15"/>
          <p:cNvPicPr>
            <a:picLocks noChangeAspect="1"/>
          </p:cNvPicPr>
          <p:nvPr/>
        </p:nvPicPr>
        <p:blipFill>
          <a:blip r:embed="rId8"/>
          <a:stretch>
            <a:fillRect/>
          </a:stretch>
        </p:blipFill>
        <p:spPr>
          <a:xfrm>
            <a:off x="6875679" y="3969530"/>
            <a:ext cx="1859441" cy="957155"/>
          </a:xfrm>
          <a:prstGeom prst="rect">
            <a:avLst/>
          </a:prstGeom>
        </p:spPr>
      </p:pic>
      <p:sp>
        <p:nvSpPr>
          <p:cNvPr id="18" name="Rectangle 17"/>
          <p:cNvSpPr/>
          <p:nvPr/>
        </p:nvSpPr>
        <p:spPr>
          <a:xfrm>
            <a:off x="6664812" y="4003653"/>
            <a:ext cx="6096000" cy="923330"/>
          </a:xfrm>
          <a:prstGeom prst="rect">
            <a:avLst/>
          </a:prstGeom>
        </p:spPr>
        <p:txBody>
          <a:bodyPr>
            <a:spAutoFit/>
          </a:bodyPr>
          <a:lstStyle/>
          <a:p>
            <a:pPr algn="ctr"/>
            <a:r>
              <a:rPr lang="en-GB" b="1" dirty="0">
                <a:latin typeface="SassoonPrimaryInfant"/>
              </a:rPr>
              <a:t>Mrs Pocock</a:t>
            </a:r>
          </a:p>
          <a:p>
            <a:pPr algn="ctr"/>
            <a:r>
              <a:rPr lang="en-GB" dirty="0">
                <a:latin typeface="SassoonPrimaryInfant" pitchFamily="2" charset="0"/>
              </a:rPr>
              <a:t>Family support</a:t>
            </a:r>
          </a:p>
          <a:p>
            <a:pPr algn="ctr"/>
            <a:r>
              <a:rPr lang="en-GB" dirty="0">
                <a:latin typeface="SassoonPrimaryInfant" pitchFamily="2" charset="0"/>
              </a:rPr>
              <a:t> worker</a:t>
            </a:r>
          </a:p>
        </p:txBody>
      </p:sp>
    </p:spTree>
    <p:extLst>
      <p:ext uri="{BB962C8B-B14F-4D97-AF65-F5344CB8AC3E}">
        <p14:creationId xmlns:p14="http://schemas.microsoft.com/office/powerpoint/2010/main" val="157804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7275" y="333375"/>
            <a:ext cx="9875520" cy="1356360"/>
          </a:xfrm>
        </p:spPr>
        <p:txBody>
          <a:bodyPr>
            <a:normAutofit/>
          </a:bodyPr>
          <a:lstStyle/>
          <a:p>
            <a:pPr algn="ctr"/>
            <a:r>
              <a:rPr lang="en-GB" sz="5400" b="1" dirty="0">
                <a:solidFill>
                  <a:srgbClr val="C00000"/>
                </a:solidFill>
                <a:effectLst>
                  <a:outerShdw blurRad="38100" dist="38100" dir="2700000" algn="tl">
                    <a:srgbClr val="000000">
                      <a:alpha val="43137"/>
                    </a:srgbClr>
                  </a:outerShdw>
                </a:effectLst>
                <a:latin typeface="SassoonPrimaryInfant" pitchFamily="2" charset="0"/>
              </a:rPr>
              <a:t>Our Core Values</a:t>
            </a:r>
          </a:p>
        </p:txBody>
      </p:sp>
      <p:sp>
        <p:nvSpPr>
          <p:cNvPr id="3" name="Content Placeholder 2"/>
          <p:cNvSpPr>
            <a:spLocks noGrp="1"/>
          </p:cNvSpPr>
          <p:nvPr>
            <p:ph sz="half" idx="2"/>
          </p:nvPr>
        </p:nvSpPr>
        <p:spPr>
          <a:xfrm>
            <a:off x="10271488" y="3493770"/>
            <a:ext cx="6479067" cy="4391025"/>
          </a:xfrm>
        </p:spPr>
        <p:txBody>
          <a:bodyPr>
            <a:normAutofit/>
          </a:bodyPr>
          <a:lstStyle/>
          <a:p>
            <a:pPr algn="ctr"/>
            <a:endParaRPr lang="en-GB" b="1" dirty="0"/>
          </a:p>
          <a:p>
            <a:endParaRPr lang="en-GB" dirty="0"/>
          </a:p>
          <a:p>
            <a:endParaRPr lang="en-GB" b="1"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658" y="1689735"/>
            <a:ext cx="7682753" cy="4187100"/>
          </a:xfrm>
          <a:prstGeom prst="rect">
            <a:avLst/>
          </a:prstGeom>
        </p:spPr>
      </p:pic>
    </p:spTree>
    <p:extLst>
      <p:ext uri="{BB962C8B-B14F-4D97-AF65-F5344CB8AC3E}">
        <p14:creationId xmlns:p14="http://schemas.microsoft.com/office/powerpoint/2010/main" val="3862080107"/>
      </p:ext>
    </p:extLst>
  </p:cSld>
  <p:clrMapOvr>
    <a:masterClrMapping/>
  </p:clrMapOvr>
</p:sld>
</file>

<file path=ppt/theme/theme1.xml><?xml version="1.0" encoding="utf-8"?>
<a:theme xmlns:a="http://schemas.openxmlformats.org/drawingml/2006/main" name="Basis">
  <a:themeElements>
    <a:clrScheme name="Custom 37">
      <a:dk1>
        <a:srgbClr val="3F3F3F"/>
      </a:dk1>
      <a:lt1>
        <a:sysClr val="window" lastClr="FFFFFF"/>
      </a:lt1>
      <a:dk2>
        <a:srgbClr val="5F5F5F"/>
      </a:dk2>
      <a:lt2>
        <a:srgbClr val="EFEDE3"/>
      </a:lt2>
      <a:accent1>
        <a:srgbClr val="962A32"/>
      </a:accent1>
      <a:accent2>
        <a:srgbClr val="D4C9D6"/>
      </a:accent2>
      <a:accent3>
        <a:srgbClr val="7F7F7F"/>
      </a:accent3>
      <a:accent4>
        <a:srgbClr val="AFC5B0"/>
      </a:accent4>
      <a:accent5>
        <a:srgbClr val="B181A7"/>
      </a:accent5>
      <a:accent6>
        <a:srgbClr val="E28394"/>
      </a:accent6>
      <a:hlink>
        <a:srgbClr val="77A2BB"/>
      </a:hlink>
      <a:folHlink>
        <a:srgbClr val="957A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f34b5f7-525c-49cd-a176-f2f082794d9b">
      <UserInfo>
        <DisplayName>SP-BT</DisplayName>
        <AccountId>42</AccountId>
        <AccountType/>
      </UserInfo>
      <UserInfo>
        <DisplayName>Lucy Hodgkiss</DisplayName>
        <AccountId>545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09615F99C626A42937F4512FFAC62B2" ma:contentTypeVersion="12" ma:contentTypeDescription="Create a new document." ma:contentTypeScope="" ma:versionID="82b022ad19aa05647f38e4e4f3d4e6c8">
  <xsd:schema xmlns:xsd="http://www.w3.org/2001/XMLSchema" xmlns:xs="http://www.w3.org/2001/XMLSchema" xmlns:p="http://schemas.microsoft.com/office/2006/metadata/properties" xmlns:ns2="8b2a9f26-838c-4357-9ac9-75ef45052ae5" xmlns:ns3="1f34b5f7-525c-49cd-a176-f2f082794d9b" targetNamespace="http://schemas.microsoft.com/office/2006/metadata/properties" ma:root="true" ma:fieldsID="22ba74c0ea7099496ab58c29a85b0006" ns2:_="" ns3:_="">
    <xsd:import namespace="8b2a9f26-838c-4357-9ac9-75ef45052ae5"/>
    <xsd:import namespace="1f34b5f7-525c-49cd-a176-f2f082794d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a9f26-838c-4357-9ac9-75ef45052a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34b5f7-525c-49cd-a176-f2f082794d9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76FCDE-D766-448C-A972-BA0B97B5A102}">
  <ds:schemaRefs>
    <ds:schemaRef ds:uri="http://schemas.openxmlformats.org/package/2006/metadata/core-properties"/>
    <ds:schemaRef ds:uri="http://purl.org/dc/elements/1.1/"/>
    <ds:schemaRef ds:uri="http://schemas.microsoft.com/office/2006/documentManagement/types"/>
    <ds:schemaRef ds:uri="http://www.w3.org/XML/1998/namespace"/>
    <ds:schemaRef ds:uri="8b2a9f26-838c-4357-9ac9-75ef45052ae5"/>
    <ds:schemaRef ds:uri="http://purl.org/dc/dcmitype/"/>
    <ds:schemaRef ds:uri="http://purl.org/dc/terms/"/>
    <ds:schemaRef ds:uri="1f34b5f7-525c-49cd-a176-f2f082794d9b"/>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694753D3-681F-4B54-9E65-274293B9D655}">
  <ds:schemaRefs>
    <ds:schemaRef ds:uri="http://schemas.microsoft.com/sharepoint/v3/contenttype/forms"/>
  </ds:schemaRefs>
</ds:datastoreItem>
</file>

<file path=customXml/itemProps3.xml><?xml version="1.0" encoding="utf-8"?>
<ds:datastoreItem xmlns:ds="http://schemas.openxmlformats.org/officeDocument/2006/customXml" ds:itemID="{A9AF2A80-C41C-4FEF-BBD8-8E5372AEEE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a9f26-838c-4357-9ac9-75ef45052ae5"/>
    <ds:schemaRef ds:uri="1f34b5f7-525c-49cd-a176-f2f082794d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Basis</Template>
  <TotalTime>6864</TotalTime>
  <Words>1628</Words>
  <Application>Microsoft Office PowerPoint</Application>
  <PresentationFormat>Widescreen</PresentationFormat>
  <Paragraphs>315</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Basis</vt:lpstr>
      <vt:lpstr>PowerPoint Presentation</vt:lpstr>
      <vt:lpstr>PowerPoint Presentation</vt:lpstr>
      <vt:lpstr>School Leadership Team</vt:lpstr>
      <vt:lpstr>Reception Team </vt:lpstr>
      <vt:lpstr>Inclusion Team </vt:lpstr>
      <vt:lpstr>Inclusion Team </vt:lpstr>
      <vt:lpstr>Safeguarding Team </vt:lpstr>
      <vt:lpstr>Safeguarding Team </vt:lpstr>
      <vt:lpstr>Our Core Values</vt:lpstr>
      <vt:lpstr>Our Early Years Ethos</vt:lpstr>
      <vt:lpstr>What is the Early Years Foundation Stage?</vt:lpstr>
      <vt:lpstr>What is the Early Years Foundation Stage?</vt:lpstr>
      <vt:lpstr>PowerPoint Presentation</vt:lpstr>
      <vt:lpstr>Inside Learning</vt:lpstr>
      <vt:lpstr>Outside Learning </vt:lpstr>
      <vt:lpstr>Our School Day</vt:lpstr>
      <vt:lpstr>PowerPoint Presentation</vt:lpstr>
      <vt:lpstr>How We Learn  We learn through play</vt:lpstr>
      <vt:lpstr>Daily Activities  </vt:lpstr>
      <vt:lpstr>Lunch &amp; Snack Times </vt:lpstr>
      <vt:lpstr>School Uniform</vt:lpstr>
      <vt:lpstr>PowerPoint Presentation</vt:lpstr>
      <vt:lpstr>PowerPoint Presentation</vt:lpstr>
      <vt:lpstr>Forest Fridays </vt:lpstr>
      <vt:lpstr>Reading And Home learning </vt:lpstr>
      <vt:lpstr>Preparing Your Children For School  </vt:lpstr>
      <vt:lpstr>Important Information</vt:lpstr>
      <vt:lpstr>Stay and Play sessions </vt:lpstr>
      <vt:lpstr>PowerPoint Presentation</vt:lpstr>
      <vt:lpstr>Admission and Consent Forms </vt:lpstr>
      <vt:lpstr>Early Interventions </vt:lpstr>
      <vt:lpstr> Breakfast Club And Afterschool Club</vt:lpstr>
      <vt:lpstr>  </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Dyas</dc:creator>
  <cp:lastModifiedBy>Lucy Hodgkiss</cp:lastModifiedBy>
  <cp:revision>112</cp:revision>
  <cp:lastPrinted>2022-06-08T07:30:16Z</cp:lastPrinted>
  <dcterms:created xsi:type="dcterms:W3CDTF">2019-09-24T14:09:23Z</dcterms:created>
  <dcterms:modified xsi:type="dcterms:W3CDTF">2023-06-29T07:40:31Z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0x010100609615F99C626A42937F4512FFAC62B2</vt:lpwstr>
  </property>
  <property fmtid="{D5CDD505-2E9C-101B-9397-08002B2CF9AE}" pid="3" name="Order">
    <vt:r8>2104400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